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708" r:id="rId2"/>
    <p:sldMasterId id="2147483720" r:id="rId3"/>
  </p:sldMasterIdLst>
  <p:notesMasterIdLst>
    <p:notesMasterId r:id="rId17"/>
  </p:notesMasterIdLst>
  <p:handoutMasterIdLst>
    <p:handoutMasterId r:id="rId18"/>
  </p:handoutMasterIdLst>
  <p:sldIdLst>
    <p:sldId id="324" r:id="rId4"/>
    <p:sldId id="353" r:id="rId5"/>
    <p:sldId id="354" r:id="rId6"/>
    <p:sldId id="321" r:id="rId7"/>
    <p:sldId id="350" r:id="rId8"/>
    <p:sldId id="291" r:id="rId9"/>
    <p:sldId id="292" r:id="rId10"/>
    <p:sldId id="340" r:id="rId11"/>
    <p:sldId id="338" r:id="rId12"/>
    <p:sldId id="356" r:id="rId13"/>
    <p:sldId id="359" r:id="rId14"/>
    <p:sldId id="357" r:id="rId15"/>
    <p:sldId id="358" r:id="rId16"/>
  </p:sldIdLst>
  <p:sldSz cx="12192000" cy="6858000"/>
  <p:notesSz cx="9872663" cy="6742113"/>
  <p:embeddedFontLst>
    <p:embeddedFont>
      <p:font typeface="PT Sans" charset="-52"/>
      <p:regular r:id="rId19"/>
      <p:bold r:id="rId20"/>
      <p:italic r:id="rId21"/>
      <p:boldItalic r:id="rId22"/>
    </p:embeddedFont>
    <p:embeddedFont>
      <p:font typeface="Calibri Light" pitchFamily="34" charset="0"/>
      <p:regular r:id="rId23"/>
      <p:italic r:id="rId24"/>
    </p:embeddedFont>
    <p:embeddedFont>
      <p:font typeface="Tahoma" pitchFamily="34" charset="0"/>
      <p:regular r:id="rId25"/>
      <p:bold r:id="rId26"/>
    </p:embeddedFont>
    <p:embeddedFont>
      <p:font typeface="Calibri" pitchFamily="34" charset="0"/>
      <p:regular r:id="rId27"/>
      <p:bold r:id="rId28"/>
      <p:italic r:id="rId29"/>
      <p:boldItalic r:id="rId30"/>
    </p:embeddedFont>
    <p:embeddedFont>
      <p:font typeface="Roboto Slab" charset="0"/>
      <p:regular r:id="rId31"/>
      <p:bold r:id="rId32"/>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15:guide id="1" orient="horz" pos="2124" userDrawn="1">
          <p15:clr>
            <a:srgbClr val="A4A3A4"/>
          </p15:clr>
        </p15:guide>
        <p15:guide id="2" pos="31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Матюшова Маргарита Михайловна" initials="МММ"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56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8603FDC-E32A-4AB5-989C-0864C3EAD2B8}" styleName="Стиль из темы 2 - акцент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114" autoAdjust="0"/>
  </p:normalViewPr>
  <p:slideViewPr>
    <p:cSldViewPr snapToGrid="0">
      <p:cViewPr varScale="1">
        <p:scale>
          <a:sx n="104" d="100"/>
          <a:sy n="104" d="100"/>
        </p:scale>
        <p:origin x="-75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6"/>
      </p:cViewPr>
      <p:guideLst>
        <p:guide orient="horz" pos="2124"/>
        <p:guide pos="310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Master" Target="slideMasters/slideMaster3.xml"/><Relationship Id="rId21" Type="http://schemas.openxmlformats.org/officeDocument/2006/relationships/font" Target="fonts/font3.fntdata"/><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_____Microsoft_Excel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_____Microsoft_Excel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t>Объем </a:t>
            </a:r>
            <a:r>
              <a:rPr lang="ru-RU" sz="1600" dirty="0" smtClean="0"/>
              <a:t>договоров</a:t>
            </a:r>
            <a:r>
              <a:rPr lang="ru-RU" sz="1600" baseline="0" dirty="0" smtClean="0"/>
              <a:t> с </a:t>
            </a:r>
            <a:r>
              <a:rPr lang="ru-RU" sz="1600" dirty="0" smtClean="0"/>
              <a:t> </a:t>
            </a:r>
            <a:r>
              <a:rPr lang="ru-RU" sz="1600" dirty="0"/>
              <a:t>МСП по результатам проведения </a:t>
            </a:r>
            <a:r>
              <a:rPr lang="ru-RU" sz="1600" dirty="0" smtClean="0"/>
              <a:t>конкурентных процедур, %</a:t>
            </a:r>
            <a:endParaRPr lang="ru-RU" sz="1600" dirty="0"/>
          </a:p>
        </c:rich>
      </c:tx>
      <c:layout>
        <c:manualLayout>
          <c:xMode val="edge"/>
          <c:yMode val="edge"/>
          <c:x val="0.15486624280006131"/>
          <c:y val="1.8308840376133131E-2"/>
        </c:manualLayout>
      </c:layout>
      <c:overlay val="0"/>
    </c:title>
    <c:autoTitleDeleted val="0"/>
    <c:view3D>
      <c:rotX val="30"/>
      <c:rotY val="0"/>
      <c:rAngAx val="0"/>
      <c:perspective val="30"/>
    </c:view3D>
    <c:floor>
      <c:thickness val="0"/>
    </c:floor>
    <c:sideWall>
      <c:thickness val="0"/>
    </c:sideWall>
    <c:backWall>
      <c:thickness val="0"/>
    </c:backWall>
    <c:plotArea>
      <c:layout>
        <c:manualLayout>
          <c:layoutTarget val="inner"/>
          <c:xMode val="edge"/>
          <c:yMode val="edge"/>
          <c:x val="2.6693366402280688E-2"/>
          <c:y val="0.29483594656852691"/>
          <c:w val="0.77073436374440862"/>
          <c:h val="0.64422655155716513"/>
        </c:manualLayout>
      </c:layout>
      <c:pie3DChart>
        <c:varyColors val="1"/>
        <c:ser>
          <c:idx val="0"/>
          <c:order val="0"/>
          <c:tx>
            <c:strRef>
              <c:f>Лист1!$B$1</c:f>
              <c:strCache>
                <c:ptCount val="1"/>
                <c:pt idx="0">
                  <c:v>Объем закупок у МСП по результатам проведения клнкурентных процедур</c:v>
                </c:pt>
              </c:strCache>
            </c:strRef>
          </c:tx>
          <c:explosion val="25"/>
          <c:cat>
            <c:strRef>
              <c:f>Лист1!$A$2:$A$3</c:f>
              <c:strCache>
                <c:ptCount val="2"/>
                <c:pt idx="0">
                  <c:v>всего</c:v>
                </c:pt>
                <c:pt idx="1">
                  <c:v>МСП</c:v>
                </c:pt>
              </c:strCache>
            </c:strRef>
          </c:cat>
          <c:val>
            <c:numRef>
              <c:f>Лист1!$B$2:$B$3</c:f>
              <c:numCache>
                <c:formatCode>General</c:formatCode>
                <c:ptCount val="2"/>
                <c:pt idx="0">
                  <c:v>100</c:v>
                </c:pt>
                <c:pt idx="1">
                  <c:v>8</c:v>
                </c:pt>
              </c:numCache>
            </c:numRef>
          </c:val>
        </c:ser>
        <c:dLbls>
          <c:showLegendKey val="0"/>
          <c:showVal val="0"/>
          <c:showCatName val="0"/>
          <c:showSerName val="0"/>
          <c:showPercent val="0"/>
          <c:showBubbleSize val="0"/>
          <c:showLeaderLines val="1"/>
        </c:dLbls>
      </c:pie3DChart>
    </c:plotArea>
    <c:legend>
      <c:legendPos val="r"/>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ru-RU" sz="1600" dirty="0"/>
              <a:t>Договора, заключенные с МСП</a:t>
            </a:r>
          </a:p>
        </c:rich>
      </c:tx>
      <c:layout>
        <c:manualLayout>
          <c:xMode val="edge"/>
          <c:yMode val="edge"/>
          <c:x val="0.10337528877358895"/>
          <c:y val="0"/>
        </c:manualLayout>
      </c:layout>
      <c:overlay val="0"/>
    </c:title>
    <c:autoTitleDeleted val="0"/>
    <c:plotArea>
      <c:layout/>
      <c:pieChart>
        <c:varyColors val="1"/>
        <c:ser>
          <c:idx val="0"/>
          <c:order val="0"/>
          <c:tx>
            <c:strRef>
              <c:f>Лист1!$B$1</c:f>
              <c:strCache>
                <c:ptCount val="1"/>
                <c:pt idx="0">
                  <c:v>Договоры, заключенные с МСП</c:v>
                </c:pt>
              </c:strCache>
            </c:strRef>
          </c:tx>
          <c:cat>
            <c:strRef>
              <c:f>Лист1!$A$2:$A$3</c:f>
              <c:strCache>
                <c:ptCount val="2"/>
                <c:pt idx="0">
                  <c:v>Общее количество договоров</c:v>
                </c:pt>
                <c:pt idx="1">
                  <c:v>Договоры с МСП</c:v>
                </c:pt>
              </c:strCache>
            </c:strRef>
          </c:cat>
          <c:val>
            <c:numRef>
              <c:f>Лист1!$B$2:$B$3</c:f>
              <c:numCache>
                <c:formatCode>General</c:formatCode>
                <c:ptCount val="2"/>
                <c:pt idx="0">
                  <c:v>60</c:v>
                </c:pt>
                <c:pt idx="1">
                  <c:v>40</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ru-RU"/>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AAB7E6-ECF5-46EC-99F7-3389B1D95539}" type="doc">
      <dgm:prSet loTypeId="urn:microsoft.com/office/officeart/2005/8/layout/hProcess9" loCatId="process" qsTypeId="urn:microsoft.com/office/officeart/2005/8/quickstyle/3d1" qsCatId="3D" csTypeId="urn:microsoft.com/office/officeart/2005/8/colors/accent2_2" csCatId="accent2" phldr="1"/>
      <dgm:spPr/>
    </dgm:pt>
    <dgm:pt modelId="{B233120D-6E79-42FB-B5B6-E789C0B260F7}">
      <dgm:prSet phldrT="[Текст]"/>
      <dgm:spPr/>
      <dgm:t>
        <a:bodyPr/>
        <a:lstStyle/>
        <a:p>
          <a:r>
            <a:rPr lang="ru-RU" dirty="0" smtClean="0">
              <a:latin typeface="PT Sans" panose="020B0604020202020204" charset="-52"/>
            </a:rPr>
            <a:t>Заявка от производителя  инновационных материалов (минимальный перечень документов)</a:t>
          </a:r>
          <a:r>
            <a:rPr lang="ru-RU" baseline="0" dirty="0" smtClean="0">
              <a:latin typeface="PT Sans" panose="020B0604020202020204" charset="-52"/>
            </a:rPr>
            <a:t> </a:t>
          </a:r>
          <a:endParaRPr lang="ru-RU" dirty="0">
            <a:latin typeface="PT Sans" panose="020B0604020202020204" charset="-52"/>
          </a:endParaRPr>
        </a:p>
      </dgm:t>
    </dgm:pt>
    <dgm:pt modelId="{231E01E1-49AC-46EC-83AD-326BA02CA064}" type="parTrans" cxnId="{49C562A2-0933-43B9-A8E7-453E4C7E3788}">
      <dgm:prSet/>
      <dgm:spPr/>
      <dgm:t>
        <a:bodyPr/>
        <a:lstStyle/>
        <a:p>
          <a:endParaRPr lang="ru-RU"/>
        </a:p>
      </dgm:t>
    </dgm:pt>
    <dgm:pt modelId="{7A173A43-46DE-4824-A1FE-49AEC30DC54F}" type="sibTrans" cxnId="{49C562A2-0933-43B9-A8E7-453E4C7E3788}">
      <dgm:prSet/>
      <dgm:spPr/>
      <dgm:t>
        <a:bodyPr/>
        <a:lstStyle/>
        <a:p>
          <a:endParaRPr lang="ru-RU"/>
        </a:p>
      </dgm:t>
    </dgm:pt>
    <dgm:pt modelId="{2A77931F-3998-4E3E-A3FF-433EC0A1BB3B}">
      <dgm:prSet phldrT="[Текст]"/>
      <dgm:spPr/>
      <dgm:t>
        <a:bodyPr/>
        <a:lstStyle/>
        <a:p>
          <a:r>
            <a:rPr lang="ru-RU" dirty="0" smtClean="0">
              <a:latin typeface="PT Sans" panose="020B0604020202020204" charset="-52"/>
            </a:rPr>
            <a:t>Принятие решений о целесообразности опытно-экспериментального внедрения предлагаемого материала или об отказе в его применении</a:t>
          </a:r>
          <a:endParaRPr lang="ru-RU" dirty="0">
            <a:latin typeface="PT Sans" panose="020B0604020202020204" charset="-52"/>
          </a:endParaRPr>
        </a:p>
      </dgm:t>
    </dgm:pt>
    <dgm:pt modelId="{343CC4A7-9D3D-4386-A88C-1CC6FA034998}" type="parTrans" cxnId="{465AF4A0-B487-4CC4-A23A-1D188595072E}">
      <dgm:prSet/>
      <dgm:spPr/>
      <dgm:t>
        <a:bodyPr/>
        <a:lstStyle/>
        <a:p>
          <a:endParaRPr lang="ru-RU"/>
        </a:p>
      </dgm:t>
    </dgm:pt>
    <dgm:pt modelId="{0EB4425B-3427-4563-BBF5-2603C6DF3A73}" type="sibTrans" cxnId="{465AF4A0-B487-4CC4-A23A-1D188595072E}">
      <dgm:prSet/>
      <dgm:spPr/>
      <dgm:t>
        <a:bodyPr/>
        <a:lstStyle/>
        <a:p>
          <a:endParaRPr lang="ru-RU"/>
        </a:p>
      </dgm:t>
    </dgm:pt>
    <dgm:pt modelId="{14483174-4FE6-42A8-8976-8C03E6565752}">
      <dgm:prSet phldrT="[Текст]"/>
      <dgm:spPr/>
      <dgm:t>
        <a:bodyPr/>
        <a:lstStyle/>
        <a:p>
          <a:r>
            <a:rPr lang="ru-RU" dirty="0" smtClean="0">
              <a:latin typeface="PT Sans" panose="020B0604020202020204" charset="-52"/>
            </a:rPr>
            <a:t>Рассмотрение предложений производителей с привлечением экспертов Технического совета                             Государственной компании «Автодор»</a:t>
          </a:r>
          <a:endParaRPr lang="ru-RU" dirty="0">
            <a:latin typeface="PT Sans" panose="020B0604020202020204" charset="-52"/>
          </a:endParaRPr>
        </a:p>
      </dgm:t>
    </dgm:pt>
    <dgm:pt modelId="{036E32B3-835D-45E4-9B91-99716C2995A8}" type="sibTrans" cxnId="{5DFEE944-6119-4B58-B0B7-83A1C8B298EA}">
      <dgm:prSet/>
      <dgm:spPr/>
      <dgm:t>
        <a:bodyPr/>
        <a:lstStyle/>
        <a:p>
          <a:endParaRPr lang="ru-RU"/>
        </a:p>
      </dgm:t>
    </dgm:pt>
    <dgm:pt modelId="{C88FFA6F-AE50-44A2-886E-F606FCEEF3D6}" type="parTrans" cxnId="{5DFEE944-6119-4B58-B0B7-83A1C8B298EA}">
      <dgm:prSet/>
      <dgm:spPr/>
      <dgm:t>
        <a:bodyPr/>
        <a:lstStyle/>
        <a:p>
          <a:endParaRPr lang="ru-RU"/>
        </a:p>
      </dgm:t>
    </dgm:pt>
    <dgm:pt modelId="{FA9FE23D-C7A4-49E1-8F7B-3289A2F35B40}" type="pres">
      <dgm:prSet presAssocID="{A4AAB7E6-ECF5-46EC-99F7-3389B1D95539}" presName="CompostProcess" presStyleCnt="0">
        <dgm:presLayoutVars>
          <dgm:dir/>
          <dgm:resizeHandles val="exact"/>
        </dgm:presLayoutVars>
      </dgm:prSet>
      <dgm:spPr/>
    </dgm:pt>
    <dgm:pt modelId="{8AB97397-228E-464C-B5D8-A907F36CF5F5}" type="pres">
      <dgm:prSet presAssocID="{A4AAB7E6-ECF5-46EC-99F7-3389B1D95539}" presName="arrow" presStyleLbl="bgShp" presStyleIdx="0" presStyleCnt="1" custLinFactNeighborX="-4291" custLinFactNeighborY="-571"/>
      <dgm:spPr/>
    </dgm:pt>
    <dgm:pt modelId="{1D7BFE39-8D12-4A67-8048-85DCA040E968}" type="pres">
      <dgm:prSet presAssocID="{A4AAB7E6-ECF5-46EC-99F7-3389B1D95539}" presName="linearProcess" presStyleCnt="0"/>
      <dgm:spPr/>
    </dgm:pt>
    <dgm:pt modelId="{E7D4FA83-CDF8-4AC1-8231-5C909C644A3B}" type="pres">
      <dgm:prSet presAssocID="{B233120D-6E79-42FB-B5B6-E789C0B260F7}" presName="textNode" presStyleLbl="node1" presStyleIdx="0" presStyleCnt="3" custLinFactNeighborX="-33705" custLinFactNeighborY="-1427">
        <dgm:presLayoutVars>
          <dgm:bulletEnabled val="1"/>
        </dgm:presLayoutVars>
      </dgm:prSet>
      <dgm:spPr/>
      <dgm:t>
        <a:bodyPr/>
        <a:lstStyle/>
        <a:p>
          <a:endParaRPr lang="ru-RU"/>
        </a:p>
      </dgm:t>
    </dgm:pt>
    <dgm:pt modelId="{EDFFA54C-31A6-451F-BF73-58BBF6EE7655}" type="pres">
      <dgm:prSet presAssocID="{7A173A43-46DE-4824-A1FE-49AEC30DC54F}" presName="sibTrans" presStyleCnt="0"/>
      <dgm:spPr/>
    </dgm:pt>
    <dgm:pt modelId="{2CF43EDE-CBEF-4E4C-904C-3B3B6F060577}" type="pres">
      <dgm:prSet presAssocID="{14483174-4FE6-42A8-8976-8C03E6565752}" presName="textNode" presStyleLbl="node1" presStyleIdx="1" presStyleCnt="3">
        <dgm:presLayoutVars>
          <dgm:bulletEnabled val="1"/>
        </dgm:presLayoutVars>
      </dgm:prSet>
      <dgm:spPr/>
      <dgm:t>
        <a:bodyPr/>
        <a:lstStyle/>
        <a:p>
          <a:endParaRPr lang="ru-RU"/>
        </a:p>
      </dgm:t>
    </dgm:pt>
    <dgm:pt modelId="{93F5A450-D1CE-4732-A4C8-01BA46C7B0A2}" type="pres">
      <dgm:prSet presAssocID="{036E32B3-835D-45E4-9B91-99716C2995A8}" presName="sibTrans" presStyleCnt="0"/>
      <dgm:spPr/>
    </dgm:pt>
    <dgm:pt modelId="{EC64F2E0-EC95-4474-AEA1-ACBAE6BBE4E4}" type="pres">
      <dgm:prSet presAssocID="{2A77931F-3998-4E3E-A3FF-433EC0A1BB3B}" presName="textNode" presStyleLbl="node1" presStyleIdx="2" presStyleCnt="3">
        <dgm:presLayoutVars>
          <dgm:bulletEnabled val="1"/>
        </dgm:presLayoutVars>
      </dgm:prSet>
      <dgm:spPr/>
      <dgm:t>
        <a:bodyPr/>
        <a:lstStyle/>
        <a:p>
          <a:endParaRPr lang="ru-RU"/>
        </a:p>
      </dgm:t>
    </dgm:pt>
  </dgm:ptLst>
  <dgm:cxnLst>
    <dgm:cxn modelId="{72CA244B-77A8-4CF8-A39F-0F29D096FCCD}" type="presOf" srcId="{B233120D-6E79-42FB-B5B6-E789C0B260F7}" destId="{E7D4FA83-CDF8-4AC1-8231-5C909C644A3B}" srcOrd="0" destOrd="0" presId="urn:microsoft.com/office/officeart/2005/8/layout/hProcess9"/>
    <dgm:cxn modelId="{5DFEE944-6119-4B58-B0B7-83A1C8B298EA}" srcId="{A4AAB7E6-ECF5-46EC-99F7-3389B1D95539}" destId="{14483174-4FE6-42A8-8976-8C03E6565752}" srcOrd="1" destOrd="0" parTransId="{C88FFA6F-AE50-44A2-886E-F606FCEEF3D6}" sibTransId="{036E32B3-835D-45E4-9B91-99716C2995A8}"/>
    <dgm:cxn modelId="{465AF4A0-B487-4CC4-A23A-1D188595072E}" srcId="{A4AAB7E6-ECF5-46EC-99F7-3389B1D95539}" destId="{2A77931F-3998-4E3E-A3FF-433EC0A1BB3B}" srcOrd="2" destOrd="0" parTransId="{343CC4A7-9D3D-4386-A88C-1CC6FA034998}" sibTransId="{0EB4425B-3427-4563-BBF5-2603C6DF3A73}"/>
    <dgm:cxn modelId="{0A6F4913-B4EE-4FA9-8D63-8DA3531B9443}" type="presOf" srcId="{14483174-4FE6-42A8-8976-8C03E6565752}" destId="{2CF43EDE-CBEF-4E4C-904C-3B3B6F060577}" srcOrd="0" destOrd="0" presId="urn:microsoft.com/office/officeart/2005/8/layout/hProcess9"/>
    <dgm:cxn modelId="{E892B728-D57E-4153-A234-C2A8D1BE589C}" type="presOf" srcId="{2A77931F-3998-4E3E-A3FF-433EC0A1BB3B}" destId="{EC64F2E0-EC95-4474-AEA1-ACBAE6BBE4E4}" srcOrd="0" destOrd="0" presId="urn:microsoft.com/office/officeart/2005/8/layout/hProcess9"/>
    <dgm:cxn modelId="{2AEF4514-4A7C-4E38-B5E5-B158EC05DF00}" type="presOf" srcId="{A4AAB7E6-ECF5-46EC-99F7-3389B1D95539}" destId="{FA9FE23D-C7A4-49E1-8F7B-3289A2F35B40}" srcOrd="0" destOrd="0" presId="urn:microsoft.com/office/officeart/2005/8/layout/hProcess9"/>
    <dgm:cxn modelId="{49C562A2-0933-43B9-A8E7-453E4C7E3788}" srcId="{A4AAB7E6-ECF5-46EC-99F7-3389B1D95539}" destId="{B233120D-6E79-42FB-B5B6-E789C0B260F7}" srcOrd="0" destOrd="0" parTransId="{231E01E1-49AC-46EC-83AD-326BA02CA064}" sibTransId="{7A173A43-46DE-4824-A1FE-49AEC30DC54F}"/>
    <dgm:cxn modelId="{D8138201-191E-45CE-AA60-690CB7930520}" type="presParOf" srcId="{FA9FE23D-C7A4-49E1-8F7B-3289A2F35B40}" destId="{8AB97397-228E-464C-B5D8-A907F36CF5F5}" srcOrd="0" destOrd="0" presId="urn:microsoft.com/office/officeart/2005/8/layout/hProcess9"/>
    <dgm:cxn modelId="{8E187D3C-054E-4F2B-84DA-60A4505134F0}" type="presParOf" srcId="{FA9FE23D-C7A4-49E1-8F7B-3289A2F35B40}" destId="{1D7BFE39-8D12-4A67-8048-85DCA040E968}" srcOrd="1" destOrd="0" presId="urn:microsoft.com/office/officeart/2005/8/layout/hProcess9"/>
    <dgm:cxn modelId="{F3F1EDC0-FCAA-4BD6-B6C1-070A7E8D66A2}" type="presParOf" srcId="{1D7BFE39-8D12-4A67-8048-85DCA040E968}" destId="{E7D4FA83-CDF8-4AC1-8231-5C909C644A3B}" srcOrd="0" destOrd="0" presId="urn:microsoft.com/office/officeart/2005/8/layout/hProcess9"/>
    <dgm:cxn modelId="{BA5197DE-8200-4FF0-A87A-73264EC3D838}" type="presParOf" srcId="{1D7BFE39-8D12-4A67-8048-85DCA040E968}" destId="{EDFFA54C-31A6-451F-BF73-58BBF6EE7655}" srcOrd="1" destOrd="0" presId="urn:microsoft.com/office/officeart/2005/8/layout/hProcess9"/>
    <dgm:cxn modelId="{75C6DC2D-4733-4E86-9617-1308474DAAE5}" type="presParOf" srcId="{1D7BFE39-8D12-4A67-8048-85DCA040E968}" destId="{2CF43EDE-CBEF-4E4C-904C-3B3B6F060577}" srcOrd="2" destOrd="0" presId="urn:microsoft.com/office/officeart/2005/8/layout/hProcess9"/>
    <dgm:cxn modelId="{3FCC2F52-6B1A-480F-A0B4-E7B509ED0525}" type="presParOf" srcId="{1D7BFE39-8D12-4A67-8048-85DCA040E968}" destId="{93F5A450-D1CE-4732-A4C8-01BA46C7B0A2}" srcOrd="3" destOrd="0" presId="urn:microsoft.com/office/officeart/2005/8/layout/hProcess9"/>
    <dgm:cxn modelId="{F6AFF4F4-AC8C-4891-BFA8-595957EAA822}" type="presParOf" srcId="{1D7BFE39-8D12-4A67-8048-85DCA040E968}" destId="{EC64F2E0-EC95-4474-AEA1-ACBAE6BBE4E4}"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B97397-228E-464C-B5D8-A907F36CF5F5}">
      <dsp:nvSpPr>
        <dsp:cNvPr id="0" name=""/>
        <dsp:cNvSpPr/>
      </dsp:nvSpPr>
      <dsp:spPr>
        <a:xfrm>
          <a:off x="456660" y="0"/>
          <a:ext cx="10075171" cy="2914295"/>
        </a:xfrm>
        <a:prstGeom prst="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7D4FA83-CDF8-4AC1-8231-5C909C644A3B}">
      <dsp:nvSpPr>
        <dsp:cNvPr id="0" name=""/>
        <dsp:cNvSpPr/>
      </dsp:nvSpPr>
      <dsp:spPr>
        <a:xfrm>
          <a:off x="0" y="857653"/>
          <a:ext cx="3815230" cy="11657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PT Sans" panose="020B0604020202020204" charset="-52"/>
            </a:rPr>
            <a:t>Заявка от производителя  инновационных материалов (минимальный перечень документов)</a:t>
          </a:r>
          <a:r>
            <a:rPr lang="ru-RU" sz="1500" kern="1200" baseline="0" dirty="0" smtClean="0">
              <a:latin typeface="PT Sans" panose="020B0604020202020204" charset="-52"/>
            </a:rPr>
            <a:t> </a:t>
          </a:r>
          <a:endParaRPr lang="ru-RU" sz="1500" kern="1200" dirty="0">
            <a:latin typeface="PT Sans" panose="020B0604020202020204" charset="-52"/>
          </a:endParaRPr>
        </a:p>
      </dsp:txBody>
      <dsp:txXfrm>
        <a:off x="56906" y="914559"/>
        <a:ext cx="3701418" cy="1051906"/>
      </dsp:txXfrm>
    </dsp:sp>
    <dsp:sp modelId="{2CF43EDE-CBEF-4E4C-904C-3B3B6F060577}">
      <dsp:nvSpPr>
        <dsp:cNvPr id="0" name=""/>
        <dsp:cNvSpPr/>
      </dsp:nvSpPr>
      <dsp:spPr>
        <a:xfrm>
          <a:off x="4018956" y="874288"/>
          <a:ext cx="3815230" cy="11657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PT Sans" panose="020B0604020202020204" charset="-52"/>
            </a:rPr>
            <a:t>Рассмотрение предложений производителей с привлечением экспертов Технического совета                             Государственной компании «Автодор»</a:t>
          </a:r>
          <a:endParaRPr lang="ru-RU" sz="1500" kern="1200" dirty="0">
            <a:latin typeface="PT Sans" panose="020B0604020202020204" charset="-52"/>
          </a:endParaRPr>
        </a:p>
      </dsp:txBody>
      <dsp:txXfrm>
        <a:off x="4075862" y="931194"/>
        <a:ext cx="3701418" cy="1051906"/>
      </dsp:txXfrm>
    </dsp:sp>
    <dsp:sp modelId="{EC64F2E0-EC95-4474-AEA1-ACBAE6BBE4E4}">
      <dsp:nvSpPr>
        <dsp:cNvPr id="0" name=""/>
        <dsp:cNvSpPr/>
      </dsp:nvSpPr>
      <dsp:spPr>
        <a:xfrm>
          <a:off x="8025179" y="874288"/>
          <a:ext cx="3815230" cy="116571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ru-RU" sz="1500" kern="1200" dirty="0" smtClean="0">
              <a:latin typeface="PT Sans" panose="020B0604020202020204" charset="-52"/>
            </a:rPr>
            <a:t>Принятие решений о целесообразности опытно-экспериментального внедрения предлагаемого материала или об отказе в его применении</a:t>
          </a:r>
          <a:endParaRPr lang="ru-RU" sz="1500" kern="1200" dirty="0">
            <a:latin typeface="PT Sans" panose="020B0604020202020204" charset="-52"/>
          </a:endParaRPr>
        </a:p>
      </dsp:txBody>
      <dsp:txXfrm>
        <a:off x="8082085" y="931194"/>
        <a:ext cx="3701418" cy="105190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0.36673</cdr:x>
      <cdr:y>0.3195</cdr:y>
    </cdr:from>
    <cdr:to>
      <cdr:x>0.40769</cdr:x>
      <cdr:y>0.38283</cdr:y>
    </cdr:to>
    <cdr:sp macro="" textlink="">
      <cdr:nvSpPr>
        <cdr:cNvPr id="2" name="TextBox 1"/>
        <cdr:cNvSpPr txBox="1"/>
      </cdr:nvSpPr>
      <cdr:spPr>
        <a:xfrm xmlns:a="http://schemas.openxmlformats.org/drawingml/2006/main">
          <a:off x="2029203" y="867509"/>
          <a:ext cx="226646" cy="17193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0.37131</cdr:x>
      <cdr:y>0.33437</cdr:y>
    </cdr:from>
    <cdr:to>
      <cdr:x>0.44149</cdr:x>
      <cdr:y>0.41875</cdr:y>
    </cdr:to>
    <cdr:sp macro="" textlink="">
      <cdr:nvSpPr>
        <cdr:cNvPr id="3" name="TextBox 2"/>
        <cdr:cNvSpPr txBox="1"/>
      </cdr:nvSpPr>
      <cdr:spPr>
        <a:xfrm xmlns:a="http://schemas.openxmlformats.org/drawingml/2006/main">
          <a:off x="1943233" y="836246"/>
          <a:ext cx="367323" cy="21101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dirty="0"/>
        </a:p>
      </cdr:txBody>
    </cdr:sp>
  </cdr:relSizeAnchor>
  <cdr:relSizeAnchor xmlns:cdr="http://schemas.openxmlformats.org/drawingml/2006/chartDrawing">
    <cdr:from>
      <cdr:x>0.03745</cdr:x>
      <cdr:y>0.20313</cdr:y>
    </cdr:from>
    <cdr:to>
      <cdr:x>0.99562</cdr:x>
      <cdr:y>0.575</cdr:y>
    </cdr:to>
    <cdr:sp macro="" textlink="">
      <cdr:nvSpPr>
        <cdr:cNvPr id="4" name="TextBox 3"/>
        <cdr:cNvSpPr txBox="1"/>
      </cdr:nvSpPr>
      <cdr:spPr>
        <a:xfrm xmlns:a="http://schemas.openxmlformats.org/drawingml/2006/main">
          <a:off x="200402" y="508000"/>
          <a:ext cx="5126892" cy="9300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a:solidFill>
                <a:schemeClr val="accent2">
                  <a:lumMod val="75000"/>
                </a:schemeClr>
              </a:solidFill>
            </a:rPr>
            <a:t>8</a:t>
          </a:r>
          <a:r>
            <a:rPr lang="ru-RU" sz="1200" b="1" dirty="0" smtClean="0">
              <a:solidFill>
                <a:schemeClr val="accent2">
                  <a:lumMod val="75000"/>
                </a:schemeClr>
              </a:solidFill>
            </a:rPr>
            <a:t> %  договоров от общего объема договоров на сумму 4 854, 04 млн. руб.</a:t>
          </a:r>
          <a:endParaRPr lang="ru-RU" sz="1200" b="1" dirty="0">
            <a:solidFill>
              <a:schemeClr val="accent2">
                <a:lumMod val="75000"/>
              </a:schemeClr>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0.36372</cdr:x>
      <cdr:y>0.49051</cdr:y>
    </cdr:from>
    <cdr:to>
      <cdr:x>0.45325</cdr:x>
      <cdr:y>0.68083</cdr:y>
    </cdr:to>
    <cdr:sp macro="" textlink="">
      <cdr:nvSpPr>
        <cdr:cNvPr id="2" name="TextBox 1"/>
        <cdr:cNvSpPr txBox="1"/>
      </cdr:nvSpPr>
      <cdr:spPr>
        <a:xfrm xmlns:a="http://schemas.openxmlformats.org/drawingml/2006/main">
          <a:off x="2158794" y="1199895"/>
          <a:ext cx="531392" cy="46556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349</a:t>
          </a:r>
          <a:endParaRPr lang="ru-RU" sz="1400" b="1" dirty="0"/>
        </a:p>
      </cdr:txBody>
    </cdr:sp>
  </cdr:relSizeAnchor>
  <cdr:relSizeAnchor xmlns:cdr="http://schemas.openxmlformats.org/drawingml/2006/chartDrawing">
    <cdr:from>
      <cdr:x>0.23967</cdr:x>
      <cdr:y>0.44839</cdr:y>
    </cdr:from>
    <cdr:to>
      <cdr:x>0.34573</cdr:x>
      <cdr:y>0.59032</cdr:y>
    </cdr:to>
    <cdr:sp macro="" textlink="">
      <cdr:nvSpPr>
        <cdr:cNvPr id="3" name="TextBox 2"/>
        <cdr:cNvSpPr txBox="1"/>
      </cdr:nvSpPr>
      <cdr:spPr>
        <a:xfrm xmlns:a="http://schemas.openxmlformats.org/drawingml/2006/main">
          <a:off x="1359876" y="1086339"/>
          <a:ext cx="601784" cy="343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smtClean="0"/>
            <a:t>162</a:t>
          </a:r>
          <a:endParaRPr lang="ru-RU" sz="1400" b="1" dirty="0"/>
        </a:p>
      </cdr:txBody>
    </cdr:sp>
  </cdr:relSizeAnchor>
  <cdr:relSizeAnchor xmlns:cdr="http://schemas.openxmlformats.org/drawingml/2006/chartDrawing">
    <cdr:from>
      <cdr:x>0</cdr:x>
      <cdr:y>0.12258</cdr:y>
    </cdr:from>
    <cdr:to>
      <cdr:x>0.1837</cdr:x>
      <cdr:y>0.7129</cdr:y>
    </cdr:to>
    <cdr:sp macro="" textlink="">
      <cdr:nvSpPr>
        <cdr:cNvPr id="4" name="TextBox 3"/>
        <cdr:cNvSpPr txBox="1"/>
      </cdr:nvSpPr>
      <cdr:spPr>
        <a:xfrm xmlns:a="http://schemas.openxmlformats.org/drawingml/2006/main">
          <a:off x="0" y="296986"/>
          <a:ext cx="1077957" cy="143021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200" b="1" dirty="0" smtClean="0">
              <a:solidFill>
                <a:schemeClr val="accent2">
                  <a:lumMod val="75000"/>
                </a:schemeClr>
              </a:solidFill>
            </a:rPr>
            <a:t>46 % от общего количества заключенных договоров, заключено с МСП</a:t>
          </a:r>
          <a:endParaRPr lang="ru-RU" sz="1200" b="1" dirty="0">
            <a:solidFill>
              <a:schemeClr val="accent2">
                <a:lumMod val="75000"/>
              </a:schemeClr>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2"/>
            <a:ext cx="4278845" cy="336890"/>
          </a:xfrm>
          <a:prstGeom prst="rect">
            <a:avLst/>
          </a:prstGeom>
        </p:spPr>
        <p:txBody>
          <a:bodyPr vert="horz" lIns="90619" tIns="45310" rIns="90619" bIns="45310" rtlCol="0"/>
          <a:lstStyle>
            <a:lvl1pPr algn="l">
              <a:defRPr sz="1200"/>
            </a:lvl1pPr>
          </a:lstStyle>
          <a:p>
            <a:endParaRPr lang="ru-RU"/>
          </a:p>
        </p:txBody>
      </p:sp>
      <p:sp>
        <p:nvSpPr>
          <p:cNvPr id="3" name="Дата 2"/>
          <p:cNvSpPr>
            <a:spLocks noGrp="1"/>
          </p:cNvSpPr>
          <p:nvPr>
            <p:ph type="dt" sz="quarter" idx="1"/>
          </p:nvPr>
        </p:nvSpPr>
        <p:spPr>
          <a:xfrm>
            <a:off x="5591519" y="2"/>
            <a:ext cx="4278845" cy="336890"/>
          </a:xfrm>
          <a:prstGeom prst="rect">
            <a:avLst/>
          </a:prstGeom>
        </p:spPr>
        <p:txBody>
          <a:bodyPr vert="horz" lIns="90619" tIns="45310" rIns="90619" bIns="45310" rtlCol="0"/>
          <a:lstStyle>
            <a:lvl1pPr algn="r">
              <a:defRPr sz="1200"/>
            </a:lvl1pPr>
          </a:lstStyle>
          <a:p>
            <a:fld id="{5D43C61E-BFD5-44C7-9DCE-52370BBD817C}" type="datetimeFigureOut">
              <a:rPr lang="ru-RU" smtClean="0"/>
              <a:t>02.03.2016</a:t>
            </a:fld>
            <a:endParaRPr lang="ru-RU"/>
          </a:p>
        </p:txBody>
      </p:sp>
      <p:sp>
        <p:nvSpPr>
          <p:cNvPr id="4" name="Нижний колонтитул 3"/>
          <p:cNvSpPr>
            <a:spLocks noGrp="1"/>
          </p:cNvSpPr>
          <p:nvPr>
            <p:ph type="ftr" sz="quarter" idx="2"/>
          </p:nvPr>
        </p:nvSpPr>
        <p:spPr>
          <a:xfrm>
            <a:off x="4" y="6404148"/>
            <a:ext cx="4278845" cy="336890"/>
          </a:xfrm>
          <a:prstGeom prst="rect">
            <a:avLst/>
          </a:prstGeom>
        </p:spPr>
        <p:txBody>
          <a:bodyPr vert="horz" lIns="90619" tIns="45310" rIns="90619" bIns="45310" rtlCol="0" anchor="b"/>
          <a:lstStyle>
            <a:lvl1pPr algn="l">
              <a:defRPr sz="1200"/>
            </a:lvl1pPr>
          </a:lstStyle>
          <a:p>
            <a:endParaRPr lang="ru-RU"/>
          </a:p>
        </p:txBody>
      </p:sp>
      <p:sp>
        <p:nvSpPr>
          <p:cNvPr id="5" name="Номер слайда 4"/>
          <p:cNvSpPr>
            <a:spLocks noGrp="1"/>
          </p:cNvSpPr>
          <p:nvPr>
            <p:ph type="sldNum" sz="quarter" idx="3"/>
          </p:nvPr>
        </p:nvSpPr>
        <p:spPr>
          <a:xfrm>
            <a:off x="5591519" y="6404148"/>
            <a:ext cx="4278845" cy="336890"/>
          </a:xfrm>
          <a:prstGeom prst="rect">
            <a:avLst/>
          </a:prstGeom>
        </p:spPr>
        <p:txBody>
          <a:bodyPr vert="horz" lIns="90619" tIns="45310" rIns="90619" bIns="45310" rtlCol="0" anchor="b"/>
          <a:lstStyle>
            <a:lvl1pPr algn="r">
              <a:defRPr sz="1200"/>
            </a:lvl1pPr>
          </a:lstStyle>
          <a:p>
            <a:fld id="{577D7547-CD3D-4D5E-B2A6-4764EE8F0E4D}" type="slidenum">
              <a:rPr lang="ru-RU" smtClean="0"/>
              <a:t>‹#›</a:t>
            </a:fld>
            <a:endParaRPr lang="ru-RU"/>
          </a:p>
        </p:txBody>
      </p:sp>
    </p:spTree>
    <p:extLst>
      <p:ext uri="{BB962C8B-B14F-4D97-AF65-F5344CB8AC3E}">
        <p14:creationId xmlns:p14="http://schemas.microsoft.com/office/powerpoint/2010/main" val="1358215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4" y="1"/>
            <a:ext cx="4278154" cy="338278"/>
          </a:xfrm>
          <a:prstGeom prst="rect">
            <a:avLst/>
          </a:prstGeom>
        </p:spPr>
        <p:txBody>
          <a:bodyPr vert="horz" lIns="90619" tIns="45310" rIns="90619" bIns="45310" rtlCol="0"/>
          <a:lstStyle>
            <a:lvl1pPr algn="l">
              <a:defRPr sz="1200"/>
            </a:lvl1pPr>
          </a:lstStyle>
          <a:p>
            <a:endParaRPr lang="ru-RU" dirty="0"/>
          </a:p>
        </p:txBody>
      </p:sp>
      <p:sp>
        <p:nvSpPr>
          <p:cNvPr id="3" name="Дата 2"/>
          <p:cNvSpPr>
            <a:spLocks noGrp="1"/>
          </p:cNvSpPr>
          <p:nvPr>
            <p:ph type="dt" idx="1"/>
          </p:nvPr>
        </p:nvSpPr>
        <p:spPr>
          <a:xfrm>
            <a:off x="5592226" y="1"/>
            <a:ext cx="4278154" cy="338278"/>
          </a:xfrm>
          <a:prstGeom prst="rect">
            <a:avLst/>
          </a:prstGeom>
        </p:spPr>
        <p:txBody>
          <a:bodyPr vert="horz" lIns="90619" tIns="45310" rIns="90619" bIns="45310" rtlCol="0"/>
          <a:lstStyle>
            <a:lvl1pPr algn="r">
              <a:defRPr sz="1200"/>
            </a:lvl1pPr>
          </a:lstStyle>
          <a:p>
            <a:fld id="{435AE6A5-72F1-4AC6-9B23-8539EB93E179}" type="datetimeFigureOut">
              <a:rPr lang="ru-RU" smtClean="0"/>
              <a:t>02.03.2016</a:t>
            </a:fld>
            <a:endParaRPr lang="ru-RU" dirty="0"/>
          </a:p>
        </p:txBody>
      </p:sp>
      <p:sp>
        <p:nvSpPr>
          <p:cNvPr id="4" name="Образ слайда 3"/>
          <p:cNvSpPr>
            <a:spLocks noGrp="1" noRot="1" noChangeAspect="1"/>
          </p:cNvSpPr>
          <p:nvPr>
            <p:ph type="sldImg" idx="2"/>
          </p:nvPr>
        </p:nvSpPr>
        <p:spPr>
          <a:xfrm>
            <a:off x="2914650" y="842963"/>
            <a:ext cx="4043363" cy="2274887"/>
          </a:xfrm>
          <a:prstGeom prst="rect">
            <a:avLst/>
          </a:prstGeom>
          <a:noFill/>
          <a:ln w="12700">
            <a:solidFill>
              <a:prstClr val="black"/>
            </a:solidFill>
          </a:ln>
        </p:spPr>
        <p:txBody>
          <a:bodyPr vert="horz" lIns="90619" tIns="45310" rIns="90619" bIns="45310" rtlCol="0" anchor="ctr"/>
          <a:lstStyle/>
          <a:p>
            <a:endParaRPr lang="ru-RU" dirty="0"/>
          </a:p>
        </p:txBody>
      </p:sp>
      <p:sp>
        <p:nvSpPr>
          <p:cNvPr id="5" name="Заметки 4"/>
          <p:cNvSpPr>
            <a:spLocks noGrp="1"/>
          </p:cNvSpPr>
          <p:nvPr>
            <p:ph type="body" sz="quarter" idx="3"/>
          </p:nvPr>
        </p:nvSpPr>
        <p:spPr>
          <a:xfrm>
            <a:off x="987271" y="3244644"/>
            <a:ext cx="7898129" cy="2654707"/>
          </a:xfrm>
          <a:prstGeom prst="rect">
            <a:avLst/>
          </a:prstGeom>
        </p:spPr>
        <p:txBody>
          <a:bodyPr vert="horz" lIns="90619" tIns="45310" rIns="90619" bIns="4531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4" y="6403839"/>
            <a:ext cx="4278154" cy="338277"/>
          </a:xfrm>
          <a:prstGeom prst="rect">
            <a:avLst/>
          </a:prstGeom>
        </p:spPr>
        <p:txBody>
          <a:bodyPr vert="horz" lIns="90619" tIns="45310" rIns="90619" bIns="45310" rtlCol="0" anchor="b"/>
          <a:lstStyle>
            <a:lvl1pPr algn="l">
              <a:defRPr sz="1200"/>
            </a:lvl1pPr>
          </a:lstStyle>
          <a:p>
            <a:endParaRPr lang="ru-RU" dirty="0"/>
          </a:p>
        </p:txBody>
      </p:sp>
      <p:sp>
        <p:nvSpPr>
          <p:cNvPr id="7" name="Номер слайда 6"/>
          <p:cNvSpPr>
            <a:spLocks noGrp="1"/>
          </p:cNvSpPr>
          <p:nvPr>
            <p:ph type="sldNum" sz="quarter" idx="5"/>
          </p:nvPr>
        </p:nvSpPr>
        <p:spPr>
          <a:xfrm>
            <a:off x="5592226" y="6403839"/>
            <a:ext cx="4278154" cy="338277"/>
          </a:xfrm>
          <a:prstGeom prst="rect">
            <a:avLst/>
          </a:prstGeom>
        </p:spPr>
        <p:txBody>
          <a:bodyPr vert="horz" lIns="90619" tIns="45310" rIns="90619" bIns="45310" rtlCol="0" anchor="b"/>
          <a:lstStyle>
            <a:lvl1pPr algn="r">
              <a:defRPr sz="1200"/>
            </a:lvl1pPr>
          </a:lstStyle>
          <a:p>
            <a:fld id="{10A56BD7-B224-4220-BF3A-767CF636D2A9}" type="slidenum">
              <a:rPr lang="ru-RU" smtClean="0"/>
              <a:t>‹#›</a:t>
            </a:fld>
            <a:endParaRPr lang="ru-RU" dirty="0"/>
          </a:p>
        </p:txBody>
      </p:sp>
    </p:spTree>
    <p:extLst>
      <p:ext uri="{BB962C8B-B14F-4D97-AF65-F5344CB8AC3E}">
        <p14:creationId xmlns:p14="http://schemas.microsoft.com/office/powerpoint/2010/main" val="156779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2914650" y="842963"/>
            <a:ext cx="4043363" cy="2274887"/>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0A56BD7-B224-4220-BF3A-767CF636D2A9}" type="slidenum">
              <a:rPr lang="ru-RU" smtClean="0"/>
              <a:t>1</a:t>
            </a:fld>
            <a:endParaRPr lang="ru-RU" dirty="0"/>
          </a:p>
        </p:txBody>
      </p:sp>
    </p:spTree>
    <p:extLst>
      <p:ext uri="{BB962C8B-B14F-4D97-AF65-F5344CB8AC3E}">
        <p14:creationId xmlns:p14="http://schemas.microsoft.com/office/powerpoint/2010/main" val="75947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4031995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946109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34948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002453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62505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61"/>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371039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28"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28"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solidFill>
                  <a:prstClr val="black">
                    <a:tint val="75000"/>
                  </a:prstClr>
                </a:solidFill>
              </a:rPr>
              <a:pPr/>
              <a:t>02.03.2016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891413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41"/>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solidFill>
                  <a:prstClr val="black">
                    <a:tint val="75000"/>
                  </a:prstClr>
                </a:solidFill>
              </a:rPr>
              <a:pPr/>
              <a:t>02.03.2016</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02596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solidFill>
                  <a:prstClr val="black">
                    <a:tint val="75000"/>
                  </a:prstClr>
                </a:solidFill>
              </a:rPr>
              <a:pPr/>
              <a:t>02.03.2016</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184412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solidFill>
                  <a:prstClr val="black">
                    <a:tint val="75000"/>
                  </a:prstClr>
                </a:solidFill>
              </a:rPr>
              <a:pPr/>
              <a:t>02.03.2016</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400271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9"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9"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solidFill>
                  <a:prstClr val="black">
                    <a:tint val="75000"/>
                  </a:prstClr>
                </a:solidFill>
              </a:rPr>
              <a:pPr/>
              <a:t>02.03.2016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8103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012388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9"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3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9"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solidFill>
                  <a:prstClr val="black">
                    <a:tint val="75000"/>
                  </a:prstClr>
                </a:solidFill>
              </a:rPr>
              <a:pPr/>
              <a:t>02.03.2016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099437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324472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7174437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1"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1"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932F440-43B4-49EF-9B26-9765723C065C}"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2579074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25B7FC9A-C4F1-4930-813F-3CE3534839B0}"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8233155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49"/>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7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1549771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19"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solidFill>
                  <a:prstClr val="black">
                    <a:tint val="75000"/>
                  </a:prstClr>
                </a:solidFill>
              </a:rPr>
              <a:pPr/>
              <a:t>02.03.2016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9145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37"/>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solidFill>
                  <a:prstClr val="black">
                    <a:tint val="75000"/>
                  </a:prstClr>
                </a:solidFill>
              </a:rPr>
              <a:pPr/>
              <a:t>02.03.2016</a:t>
            </a:fld>
            <a:endParaRPr lang="ru-RU" dirty="0">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dirty="0">
              <a:solidFill>
                <a:prstClr val="black">
                  <a:tint val="75000"/>
                </a:prstClr>
              </a:solidFill>
            </a:endParaRPr>
          </a:p>
        </p:txBody>
      </p:sp>
      <p:sp>
        <p:nvSpPr>
          <p:cNvPr id="9" name="Номер слайда 8"/>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8364405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solidFill>
                  <a:prstClr val="black">
                    <a:tint val="75000"/>
                  </a:prstClr>
                </a:solidFill>
              </a:rPr>
              <a:pPr/>
              <a:t>02.03.2016</a:t>
            </a:fld>
            <a:endParaRPr lang="ru-RU" dirty="0">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dirty="0">
              <a:solidFill>
                <a:prstClr val="black">
                  <a:tint val="75000"/>
                </a:prstClr>
              </a:solidFill>
            </a:endParaRPr>
          </a:p>
        </p:txBody>
      </p:sp>
      <p:sp>
        <p:nvSpPr>
          <p:cNvPr id="5" name="Номер слайда 4"/>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6623782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solidFill>
                  <a:prstClr val="black">
                    <a:tint val="75000"/>
                  </a:prstClr>
                </a:solidFill>
              </a:rPr>
              <a:pPr/>
              <a:t>02.03.2016</a:t>
            </a:fld>
            <a:endParaRPr lang="ru-RU" dirty="0">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dirty="0">
              <a:solidFill>
                <a:prstClr val="black">
                  <a:tint val="75000"/>
                </a:prstClr>
              </a:solidFill>
            </a:endParaRPr>
          </a:p>
        </p:txBody>
      </p:sp>
      <p:sp>
        <p:nvSpPr>
          <p:cNvPr id="4" name="Номер слайда 3"/>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225903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49" y="1709761"/>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49" y="458948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BAAFA2E-8A4F-48B7-A0F3-D8043ED7B93C}" type="datetime1">
              <a:rPr lang="ru-RU" smtClean="0"/>
              <a:t>02.03.2016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50905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solidFill>
                  <a:prstClr val="black">
                    <a:tint val="75000"/>
                  </a:prstClr>
                </a:solidFill>
              </a:rPr>
              <a:pPr/>
              <a:t>02.03.2016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2815142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8"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8"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solidFill>
                  <a:prstClr val="black">
                    <a:tint val="75000"/>
                  </a:prstClr>
                </a:solidFill>
              </a:rPr>
              <a:pPr/>
              <a:t>02.03.2016</a:t>
            </a:fld>
            <a:endParaRPr lang="ru-RU" dirty="0">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dirty="0">
              <a:solidFill>
                <a:prstClr val="black">
                  <a:tint val="75000"/>
                </a:prstClr>
              </a:solidFill>
            </a:endParaRPr>
          </a:p>
        </p:txBody>
      </p:sp>
      <p:sp>
        <p:nvSpPr>
          <p:cNvPr id="7" name="Номер слайда 6"/>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79443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5DB228B-A116-4297-BB6E-F56B586E3B53}"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508828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2"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3"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2E26A8E-E967-4E52-90AC-3C789BB38718}"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353293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28"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28" y="1825625"/>
            <a:ext cx="5181601"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1C50DA2-A37E-41D3-999C-DDFA6B3C5668}" type="datetime1">
              <a:rPr lang="ru-RU" smtClean="0"/>
              <a:t>02.03.2016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66714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7" y="365141"/>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91" y="1681163"/>
            <a:ext cx="515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91" y="2505075"/>
            <a:ext cx="51577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7"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7"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B69185F-38C4-461F-86B0-25F45AF909A1}" type="datetime1">
              <a:rPr lang="ru-RU" smtClean="0"/>
              <a:t>02.03.2016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876618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8B7520D-9BB4-4425-A215-C57C2ECC3B83}" type="datetime1">
              <a:rPr lang="ru-RU" smtClean="0"/>
              <a:t>02.03.2016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376899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0AE6D7F-C4F2-43D4-8FFF-1A432AE69CD8}" type="datetime1">
              <a:rPr lang="ru-RU" smtClean="0"/>
              <a:t>02.03.2016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53870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9" y="457200"/>
            <a:ext cx="3932236"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3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99"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FC22607-6D21-4F8C-9789-F0AB1006139B}" type="datetime1">
              <a:rPr lang="ru-RU" smtClean="0"/>
              <a:t>02.03.2016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3199155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99" y="457200"/>
            <a:ext cx="3932236"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38"/>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99" y="2057403"/>
            <a:ext cx="393223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D92F8F3-14A5-45EA-8FF4-DD7BD2A8746E}" type="datetime1">
              <a:rPr lang="ru-RU" smtClean="0"/>
              <a:t>02.03.2016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F29E0BE3-1C80-4CCE-82FC-C5D0940B6BE3}" type="slidenum">
              <a:rPr lang="ru-RU" smtClean="0"/>
              <a:t>‹#›</a:t>
            </a:fld>
            <a:endParaRPr lang="ru-RU" dirty="0"/>
          </a:p>
        </p:txBody>
      </p:sp>
    </p:spTree>
    <p:extLst>
      <p:ext uri="{BB962C8B-B14F-4D97-AF65-F5344CB8AC3E}">
        <p14:creationId xmlns:p14="http://schemas.microsoft.com/office/powerpoint/2010/main" val="1648401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41"/>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28" y="6356383"/>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t>02.03.2016</a:t>
            </a:fld>
            <a:endParaRPr lang="ru-RU" dirty="0"/>
          </a:p>
        </p:txBody>
      </p:sp>
      <p:sp>
        <p:nvSpPr>
          <p:cNvPr id="5" name="Нижний колонтитул 4"/>
          <p:cNvSpPr>
            <a:spLocks noGrp="1"/>
          </p:cNvSpPr>
          <p:nvPr>
            <p:ph type="ftr" sz="quarter" idx="3"/>
          </p:nvPr>
        </p:nvSpPr>
        <p:spPr>
          <a:xfrm>
            <a:off x="4038600" y="635638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28" y="6356383"/>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t>‹#›</a:t>
            </a:fld>
            <a:endParaRPr lang="ru-RU" dirty="0"/>
          </a:p>
        </p:txBody>
      </p:sp>
    </p:spTree>
    <p:extLst>
      <p:ext uri="{BB962C8B-B14F-4D97-AF65-F5344CB8AC3E}">
        <p14:creationId xmlns:p14="http://schemas.microsoft.com/office/powerpoint/2010/main" val="2175508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41"/>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28" y="6356383"/>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8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28" y="6356383"/>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176281641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37"/>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19" y="6356371"/>
            <a:ext cx="27432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544D7-2AF2-4B3A-A598-2A50FD867549}" type="datetime1">
              <a:rPr lang="ru-RU" smtClean="0">
                <a:solidFill>
                  <a:prstClr val="black">
                    <a:tint val="75000"/>
                  </a:prstClr>
                </a:solidFill>
              </a:rPr>
              <a:pPr/>
              <a:t>02.03.2016</a:t>
            </a:fld>
            <a:endParaRPr lang="ru-RU" dirty="0">
              <a:solidFill>
                <a:prstClr val="black">
                  <a:tint val="75000"/>
                </a:prstClr>
              </a:solidFill>
            </a:endParaRPr>
          </a:p>
        </p:txBody>
      </p:sp>
      <p:sp>
        <p:nvSpPr>
          <p:cNvPr id="5" name="Нижний колонтитул 4"/>
          <p:cNvSpPr>
            <a:spLocks noGrp="1"/>
          </p:cNvSpPr>
          <p:nvPr>
            <p:ph type="ftr" sz="quarter" idx="3"/>
          </p:nvPr>
        </p:nvSpPr>
        <p:spPr>
          <a:xfrm>
            <a:off x="4038600" y="635637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solidFill>
                <a:prstClr val="black">
                  <a:tint val="75000"/>
                </a:prstClr>
              </a:solidFill>
            </a:endParaRPr>
          </a:p>
        </p:txBody>
      </p:sp>
      <p:sp>
        <p:nvSpPr>
          <p:cNvPr id="6" name="Номер слайда 5"/>
          <p:cNvSpPr>
            <a:spLocks noGrp="1"/>
          </p:cNvSpPr>
          <p:nvPr>
            <p:ph type="sldNum" sz="quarter" idx="4"/>
          </p:nvPr>
        </p:nvSpPr>
        <p:spPr>
          <a:xfrm>
            <a:off x="8610619" y="6356371"/>
            <a:ext cx="27432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0BE3-1C80-4CCE-82FC-C5D0940B6BE3}" type="slidenum">
              <a:rPr lang="ru-RU" smtClean="0">
                <a:solidFill>
                  <a:prstClr val="black">
                    <a:tint val="75000"/>
                  </a:prstClr>
                </a:solidFill>
              </a:rPr>
              <a:pPr/>
              <a:t>‹#›</a:t>
            </a:fld>
            <a:endParaRPr lang="ru-RU" dirty="0">
              <a:solidFill>
                <a:prstClr val="black">
                  <a:tint val="75000"/>
                </a:prstClr>
              </a:solidFill>
            </a:endParaRPr>
          </a:p>
        </p:txBody>
      </p:sp>
    </p:spTree>
    <p:extLst>
      <p:ext uri="{BB962C8B-B14F-4D97-AF65-F5344CB8AC3E}">
        <p14:creationId xmlns:p14="http://schemas.microsoft.com/office/powerpoint/2010/main" val="49583208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3638607"/>
            <a:ext cx="12024723" cy="1138773"/>
          </a:xfrm>
          <a:prstGeom prst="rect">
            <a:avLst/>
          </a:prstGeom>
          <a:noFill/>
        </p:spPr>
        <p:txBody>
          <a:bodyPr wrap="square" rtlCol="0">
            <a:spAutoFit/>
          </a:bodyPr>
          <a:lstStyle/>
          <a:p>
            <a:r>
              <a:rPr lang="ru-RU" sz="3400" b="1" dirty="0" smtClean="0">
                <a:solidFill>
                  <a:srgbClr val="E1561C"/>
                </a:solidFill>
                <a:latin typeface="Roboto Slab" pitchFamily="2" charset="0"/>
                <a:ea typeface="Roboto Slab" pitchFamily="2" charset="0"/>
                <a:cs typeface="Arial" panose="020B0604020202020204" pitchFamily="34" charset="0"/>
              </a:rPr>
              <a:t>Поддержка Государственной компанией «Автодор» </a:t>
            </a:r>
          </a:p>
          <a:p>
            <a:r>
              <a:rPr lang="ru-RU" sz="3400" b="1" dirty="0" smtClean="0">
                <a:solidFill>
                  <a:srgbClr val="E1561C"/>
                </a:solidFill>
                <a:latin typeface="Roboto Slab" pitchFamily="2" charset="0"/>
                <a:ea typeface="Roboto Slab" pitchFamily="2" charset="0"/>
                <a:cs typeface="Arial" panose="020B0604020202020204" pitchFamily="34" charset="0"/>
              </a:rPr>
              <a:t>малого и среднего предпринимательства (МСП)                  </a:t>
            </a:r>
          </a:p>
        </p:txBody>
      </p:sp>
    </p:spTree>
    <p:extLst>
      <p:ext uri="{BB962C8B-B14F-4D97-AF65-F5344CB8AC3E}">
        <p14:creationId xmlns:p14="http://schemas.microsoft.com/office/powerpoint/2010/main" val="486923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63373"/>
            <a:ext cx="8815754" cy="470779"/>
          </a:xfrm>
          <a:prstGeom prst="rect">
            <a:avLst/>
          </a:prstGeom>
          <a:ln>
            <a:miter lim="800000"/>
            <a:headEnd/>
            <a:tailEnd/>
          </a:ln>
        </p:spPr>
        <p:txBody>
          <a:bodyPr wrap="square" lIns="100463" tIns="50233" rIns="100463" bIns="50233" rtlCol="0">
            <a:spAutoFit/>
          </a:bodyPr>
          <a:lstStyle/>
          <a:p>
            <a:pPr defTabSz="912757" eaLnBrk="0" hangingPunct="0"/>
            <a:r>
              <a:rPr lang="ru-RU" sz="2400" b="1" dirty="0">
                <a:solidFill>
                  <a:srgbClr val="4C4544"/>
                </a:solidFill>
                <a:latin typeface="Roboto Slab" pitchFamily="2" charset="0"/>
                <a:ea typeface="Roboto Slab" pitchFamily="2" charset="0"/>
                <a:cs typeface="Arial" panose="020B0604020202020204" pitchFamily="34" charset="0"/>
              </a:rPr>
              <a:t>Закупки группы компаний «Автодор» в </a:t>
            </a:r>
            <a:r>
              <a:rPr lang="ru-RU" sz="2400" b="1" dirty="0" smtClean="0">
                <a:solidFill>
                  <a:srgbClr val="4C4544"/>
                </a:solidFill>
                <a:latin typeface="Roboto Slab" pitchFamily="2" charset="0"/>
                <a:ea typeface="Roboto Slab" pitchFamily="2" charset="0"/>
                <a:cs typeface="Arial" panose="020B0604020202020204" pitchFamily="34" charset="0"/>
              </a:rPr>
              <a:t>2014 - 2015 гг.</a:t>
            </a:r>
            <a:endParaRPr lang="ru-RU" sz="2400" b="1" dirty="0">
              <a:solidFill>
                <a:srgbClr val="4C4544"/>
              </a:solidFill>
              <a:latin typeface="Roboto Slab" pitchFamily="2" charset="0"/>
              <a:ea typeface="Roboto Slab" pitchFamily="2" charset="0"/>
              <a:cs typeface="Arial" panose="020B0604020202020204" pitchFamily="34" charset="0"/>
            </a:endParaRPr>
          </a:p>
        </p:txBody>
      </p:sp>
      <p:graphicFrame>
        <p:nvGraphicFramePr>
          <p:cNvPr id="8" name="Таблица 7"/>
          <p:cNvGraphicFramePr>
            <a:graphicFrameLocks noGrp="1"/>
          </p:cNvGraphicFramePr>
          <p:nvPr>
            <p:extLst>
              <p:ext uri="{D42A27DB-BD31-4B8C-83A1-F6EECF244321}">
                <p14:modId xmlns:p14="http://schemas.microsoft.com/office/powerpoint/2010/main" val="3202938377"/>
              </p:ext>
            </p:extLst>
          </p:nvPr>
        </p:nvGraphicFramePr>
        <p:xfrm>
          <a:off x="158901" y="1793696"/>
          <a:ext cx="11852124" cy="1604384"/>
        </p:xfrm>
        <a:graphic>
          <a:graphicData uri="http://schemas.openxmlformats.org/drawingml/2006/table">
            <a:tbl>
              <a:tblPr firstRow="1" bandRow="1">
                <a:tableStyleId>{5C22544A-7EE6-4342-B048-85BDC9FD1C3A}</a:tableStyleId>
              </a:tblPr>
              <a:tblGrid>
                <a:gridCol w="5747810"/>
                <a:gridCol w="1993606"/>
                <a:gridCol w="4110708"/>
              </a:tblGrid>
              <a:tr h="66838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ru-RU" sz="1800" b="1" kern="1200" dirty="0">
                        <a:ln>
                          <a:noFill/>
                        </a:ln>
                        <a:solidFill>
                          <a:schemeClr val="bg1"/>
                        </a:solidFill>
                        <a:latin typeface="PT Sans" panose="020B0503020203020204" pitchFamily="34" charset="-52"/>
                        <a:ea typeface="Tahoma" pitchFamily="34" charset="0"/>
                        <a:cs typeface="Arial" panose="020B0604020202020204" pitchFamily="34" charset="0"/>
                      </a:endParaRPr>
                    </a:p>
                  </a:txBody>
                  <a:tcPr marL="144000" marR="100462" marT="50396" marB="50396" anchor="ctr" horzOverflow="overflow">
                    <a:lnT w="12700" cmpd="sng">
                      <a:noFill/>
                    </a:lnT>
                    <a:solidFill>
                      <a:srgbClr val="E1561C"/>
                    </a:solidFill>
                  </a:tcPr>
                </a:tc>
                <a:tc>
                  <a:txBody>
                    <a:bodyPr/>
                    <a:lstStyle/>
                    <a:p>
                      <a:pPr algn="ctr">
                        <a:lnSpc>
                          <a:spcPct val="115000"/>
                        </a:lnSpc>
                        <a:spcAft>
                          <a:spcPts val="0"/>
                        </a:spcAft>
                      </a:pP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Количество</a:t>
                      </a:r>
                      <a:endPar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T w="12700" cmpd="sng">
                      <a:noFill/>
                    </a:lnT>
                    <a:solidFill>
                      <a:srgbClr val="E1561C"/>
                    </a:solidFill>
                  </a:tcPr>
                </a:tc>
                <a:tc>
                  <a:txBody>
                    <a:bodyPr/>
                    <a:lstStyle/>
                    <a:p>
                      <a:pPr algn="ctr">
                        <a:lnSpc>
                          <a:spcPct val="115000"/>
                        </a:lnSpc>
                        <a:spcAft>
                          <a:spcPts val="0"/>
                        </a:spcAft>
                      </a:pP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Стоимость договоров, заключенных </a:t>
                      </a:r>
                      <a:r>
                        <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rPr>
                        <a:t>с </a:t>
                      </a:r>
                      <a:r>
                        <a:rPr lang="ru-RU" sz="1800" b="1" baseline="0"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 участниками закупок</a:t>
                      </a:r>
                      <a:r>
                        <a:rPr lang="ru-RU" sz="1800" b="1" dirty="0" smtClean="0">
                          <a:solidFill>
                            <a:schemeClr val="bg1"/>
                          </a:solidFill>
                          <a:effectLst/>
                          <a:latin typeface="PT Sans" panose="020B0503020203020204" pitchFamily="34" charset="-52"/>
                          <a:ea typeface="Tahoma" panose="020B0604030504040204" pitchFamily="34" charset="0"/>
                          <a:cs typeface="Arial" panose="020B0604020202020204" pitchFamily="34" charset="0"/>
                        </a:rPr>
                        <a:t>, млн. руб.</a:t>
                      </a:r>
                      <a:endParaRPr lang="ru-RU" sz="1800" b="1" dirty="0">
                        <a:solidFill>
                          <a:schemeClr val="bg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lnT w="12700" cmpd="sng">
                      <a:noFill/>
                    </a:lnT>
                    <a:solidFill>
                      <a:srgbClr val="E1561C"/>
                    </a:solidFill>
                  </a:tcPr>
                </a:tc>
              </a:tr>
              <a:tr h="576000">
                <a:tc>
                  <a:txBody>
                    <a:bodyPr/>
                    <a:lstStyle/>
                    <a:p>
                      <a:pPr algn="l">
                        <a:lnSpc>
                          <a:spcPct val="115000"/>
                        </a:lnSpc>
                        <a:spcAft>
                          <a:spcPts val="0"/>
                        </a:spcAft>
                      </a:pPr>
                      <a:r>
                        <a:rPr lang="ru-RU" sz="1500" b="0" kern="1200" dirty="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rPr>
                        <a:t>Общее </a:t>
                      </a:r>
                      <a:r>
                        <a:rPr lang="ru-RU" sz="1500" b="0" kern="1200" dirty="0" smtClean="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rPr>
                        <a:t>количество </a:t>
                      </a:r>
                      <a:r>
                        <a:rPr lang="ru-RU" sz="1500" b="0" kern="1200" dirty="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rPr>
                        <a:t>конкурентных </a:t>
                      </a:r>
                      <a:r>
                        <a:rPr lang="ru-RU" sz="1500" b="0" kern="1200" dirty="0" smtClean="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rPr>
                        <a:t>процедур</a:t>
                      </a:r>
                      <a:endParaRPr lang="en-US" sz="1500" b="0" kern="1200" dirty="0" smtClean="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endParaRPr>
                    </a:p>
                    <a:p>
                      <a:pPr algn="l">
                        <a:lnSpc>
                          <a:spcPct val="115000"/>
                        </a:lnSpc>
                        <a:spcAft>
                          <a:spcPts val="0"/>
                        </a:spcAft>
                      </a:pPr>
                      <a:r>
                        <a:rPr lang="ru-RU" sz="1500" b="0" kern="1200" dirty="0" smtClean="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rPr>
                        <a:t>Из них:</a:t>
                      </a:r>
                      <a:endParaRPr lang="ru-RU" sz="1500" b="0" kern="1200" dirty="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noFill/>
                  </a:tcPr>
                </a:tc>
                <a:tc>
                  <a:txBody>
                    <a:bodyPr/>
                    <a:lstStyle/>
                    <a:p>
                      <a:pPr algn="ctr">
                        <a:lnSpc>
                          <a:spcPct val="115000"/>
                        </a:lnSpc>
                        <a:spcAft>
                          <a:spcPts val="0"/>
                        </a:spcAft>
                      </a:pPr>
                      <a:r>
                        <a:rPr lang="ru-RU" sz="1500" b="0" kern="1200" dirty="0" smtClean="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rPr>
                        <a:t>349</a:t>
                      </a:r>
                      <a:endParaRPr lang="ru-RU" sz="1500" b="0" kern="1200" dirty="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noFill/>
                  </a:tcPr>
                </a:tc>
                <a:tc>
                  <a:txBody>
                    <a:bodyPr/>
                    <a:lstStyle/>
                    <a:p>
                      <a:pPr algn="ctr">
                        <a:lnSpc>
                          <a:spcPct val="115000"/>
                        </a:lnSpc>
                        <a:spcAft>
                          <a:spcPts val="0"/>
                        </a:spcAft>
                      </a:pPr>
                      <a:r>
                        <a:rPr lang="ru-RU" sz="1500" b="0" kern="1200" dirty="0" smtClean="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rPr>
                        <a:t>60 252, 23</a:t>
                      </a:r>
                      <a:endParaRPr lang="ru-RU" sz="1500" b="0" kern="1200" dirty="0">
                        <a:ln>
                          <a:noFill/>
                        </a:ln>
                        <a:solidFill>
                          <a:schemeClr val="dk1"/>
                        </a:solidFill>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noFill/>
                  </a:tcPr>
                </a:tc>
              </a:tr>
              <a:tr h="360000">
                <a:tc>
                  <a:txBody>
                    <a:bodyPr/>
                    <a:lstStyle/>
                    <a:p>
                      <a:pPr>
                        <a:lnSpc>
                          <a:spcPct val="115000"/>
                        </a:lnSpc>
                        <a:spcAft>
                          <a:spcPts val="0"/>
                        </a:spcAft>
                      </a:pPr>
                      <a:r>
                        <a:rPr lang="ru-RU" sz="1500" b="0" dirty="0" smtClean="0">
                          <a:ln>
                            <a:noFill/>
                          </a:ln>
                          <a:effectLst/>
                          <a:latin typeface="PT Sans" panose="020B0503020203020204" pitchFamily="34" charset="-52"/>
                          <a:ea typeface="Tahoma" panose="020B0604030504040204" pitchFamily="34" charset="0"/>
                          <a:cs typeface="Arial" panose="020B0604020202020204" pitchFamily="34" charset="0"/>
                        </a:rPr>
                        <a:t>Заключено договоров с субъектами МСП</a:t>
                      </a:r>
                      <a:endParaRPr lang="ru-RU" sz="1500" b="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solidFill>
                      <a:schemeClr val="bg2"/>
                    </a:solidFill>
                  </a:tcPr>
                </a:tc>
                <a:tc>
                  <a:txBody>
                    <a:bodyPr/>
                    <a:lstStyle/>
                    <a:p>
                      <a:pPr algn="ctr">
                        <a:lnSpc>
                          <a:spcPct val="115000"/>
                        </a:lnSpc>
                        <a:spcAft>
                          <a:spcPts val="0"/>
                        </a:spcAft>
                      </a:pPr>
                      <a:r>
                        <a:rPr lang="ru-RU" sz="1500" b="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162</a:t>
                      </a:r>
                      <a:endParaRPr lang="ru-RU" sz="1500" b="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solidFill>
                      <a:schemeClr val="bg2"/>
                    </a:solidFill>
                  </a:tcPr>
                </a:tc>
                <a:tc>
                  <a:txBody>
                    <a:bodyPr/>
                    <a:lstStyle/>
                    <a:p>
                      <a:pPr algn="ctr">
                        <a:lnSpc>
                          <a:spcPct val="115000"/>
                        </a:lnSpc>
                        <a:spcAft>
                          <a:spcPts val="0"/>
                        </a:spcAft>
                      </a:pPr>
                      <a:r>
                        <a:rPr lang="ru-RU" sz="1500" b="0" dirty="0" smtClean="0">
                          <a:ln>
                            <a:noFill/>
                          </a:ln>
                          <a:solidFill>
                            <a:srgbClr val="000000"/>
                          </a:solidFill>
                          <a:effectLst/>
                          <a:latin typeface="PT Sans" panose="020B0503020203020204" pitchFamily="34" charset="-52"/>
                          <a:ea typeface="Tahoma" panose="020B0604030504040204" pitchFamily="34" charset="0"/>
                          <a:cs typeface="Arial" panose="020B0604020202020204" pitchFamily="34" charset="0"/>
                        </a:rPr>
                        <a:t>4 854, 04</a:t>
                      </a:r>
                      <a:endParaRPr lang="ru-RU" sz="1500" b="0" dirty="0">
                        <a:ln>
                          <a:noFill/>
                        </a:ln>
                        <a:effectLst/>
                        <a:latin typeface="PT Sans" panose="020B0503020203020204" pitchFamily="34" charset="-52"/>
                        <a:ea typeface="Tahoma" panose="020B0604030504040204" pitchFamily="34" charset="0"/>
                        <a:cs typeface="Arial" panose="020B0604020202020204" pitchFamily="34" charset="0"/>
                      </a:endParaRPr>
                    </a:p>
                  </a:txBody>
                  <a:tcPr marL="68580" marR="68580" marT="0" marB="0" anchor="ctr">
                    <a:solidFill>
                      <a:schemeClr val="bg2"/>
                    </a:solidFill>
                  </a:tcPr>
                </a:tc>
              </a:tr>
            </a:tbl>
          </a:graphicData>
        </a:graphic>
      </p:graphicFrame>
      <p:sp>
        <p:nvSpPr>
          <p:cNvPr id="9" name="Прямоугольник 8"/>
          <p:cNvSpPr/>
          <p:nvPr/>
        </p:nvSpPr>
        <p:spPr>
          <a:xfrm>
            <a:off x="159105" y="1085810"/>
            <a:ext cx="11851920" cy="707886"/>
          </a:xfrm>
          <a:prstGeom prst="rect">
            <a:avLst/>
          </a:prstGeom>
        </p:spPr>
        <p:txBody>
          <a:bodyPr wrap="square">
            <a:spAutoFit/>
          </a:bodyPr>
          <a:lstStyle/>
          <a:p>
            <a:pPr>
              <a:spcAft>
                <a:spcPts val="0"/>
              </a:spcAft>
              <a:buClr>
                <a:srgbClr val="EB8921"/>
              </a:buClr>
            </a:pP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Статистика по проведенным конкурентным процедурам </a:t>
            </a: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Государственной компании «Автодор», </a:t>
            </a: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победителями которых стали субъекты малого и среднего предпринимательства</a:t>
            </a:r>
          </a:p>
        </p:txBody>
      </p:sp>
      <p:sp>
        <p:nvSpPr>
          <p:cNvPr id="10" name="Номер слайда 3"/>
          <p:cNvSpPr>
            <a:spLocks noGrp="1"/>
          </p:cNvSpPr>
          <p:nvPr>
            <p:ph type="sldNum" sz="quarter" idx="12"/>
          </p:nvPr>
        </p:nvSpPr>
        <p:spPr>
          <a:xfrm>
            <a:off x="915744" y="6322959"/>
            <a:ext cx="520654" cy="297893"/>
          </a:xfrm>
        </p:spPr>
        <p:txBody>
          <a:bodyPr/>
          <a:lstStyle/>
          <a:p>
            <a:pPr algn="ctr"/>
            <a:r>
              <a:rPr lang="ru-RU" sz="1400" b="1" dirty="0" smtClean="0">
                <a:solidFill>
                  <a:schemeClr val="tx1"/>
                </a:solidFill>
                <a:latin typeface="Roboto Slab" pitchFamily="2" charset="0"/>
                <a:ea typeface="Roboto Slab" pitchFamily="2" charset="0"/>
                <a:cs typeface="Arial" panose="020B0604020202020204" pitchFamily="34" charset="0"/>
              </a:rPr>
              <a:t>13</a:t>
            </a:r>
            <a:endParaRPr lang="ru-RU" sz="1400" b="1" dirty="0">
              <a:solidFill>
                <a:schemeClr val="tx1"/>
              </a:solidFill>
              <a:latin typeface="Roboto Slab" pitchFamily="2" charset="0"/>
              <a:ea typeface="Roboto Slab" pitchFamily="2" charset="0"/>
              <a:cs typeface="Arial" panose="020B0604020202020204" pitchFamily="34" charset="0"/>
            </a:endParaRPr>
          </a:p>
        </p:txBody>
      </p:sp>
      <p:graphicFrame>
        <p:nvGraphicFramePr>
          <p:cNvPr id="2" name="Диаграмма 1"/>
          <p:cNvGraphicFramePr/>
          <p:nvPr>
            <p:extLst>
              <p:ext uri="{D42A27DB-BD31-4B8C-83A1-F6EECF244321}">
                <p14:modId xmlns:p14="http://schemas.microsoft.com/office/powerpoint/2010/main" val="2684761919"/>
              </p:ext>
            </p:extLst>
          </p:nvPr>
        </p:nvGraphicFramePr>
        <p:xfrm>
          <a:off x="159105" y="3516923"/>
          <a:ext cx="5350740" cy="250092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Диаграмма 6"/>
          <p:cNvGraphicFramePr/>
          <p:nvPr>
            <p:extLst>
              <p:ext uri="{D42A27DB-BD31-4B8C-83A1-F6EECF244321}">
                <p14:modId xmlns:p14="http://schemas.microsoft.com/office/powerpoint/2010/main" val="3093778218"/>
              </p:ext>
            </p:extLst>
          </p:nvPr>
        </p:nvGraphicFramePr>
        <p:xfrm>
          <a:off x="5986585" y="3587261"/>
          <a:ext cx="5935352" cy="24462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72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63" y="6322992"/>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14</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7" name="Прямоугольник 6"/>
          <p:cNvSpPr/>
          <p:nvPr/>
        </p:nvSpPr>
        <p:spPr>
          <a:xfrm>
            <a:off x="1" y="97663"/>
            <a:ext cx="9425355" cy="470779"/>
          </a:xfrm>
          <a:prstGeom prst="rect">
            <a:avLst/>
          </a:prstGeom>
          <a:ln>
            <a:miter lim="800000"/>
            <a:headEnd/>
            <a:tailEnd/>
          </a:ln>
        </p:spPr>
        <p:txBody>
          <a:bodyPr wrap="square" lIns="100463" tIns="50233" rIns="100463" bIns="50233" rtlCol="0">
            <a:spAutoFit/>
          </a:bodyPr>
          <a:lstStyle/>
          <a:p>
            <a:endParaRPr lang="ru-RU" sz="2400" b="1" spc="-30" dirty="0">
              <a:solidFill>
                <a:srgbClr val="4C4544"/>
              </a:solidFill>
              <a:latin typeface="PT Sans" panose="020B0604020202020204" charset="-52"/>
              <a:ea typeface="Roboto Slab" pitchFamily="2" charset="0"/>
              <a:cs typeface="Arial" panose="020B0604020202020204" pitchFamily="34" charset="0"/>
            </a:endParaRPr>
          </a:p>
        </p:txBody>
      </p:sp>
      <p:sp>
        <p:nvSpPr>
          <p:cNvPr id="4" name="TextBox 3"/>
          <p:cNvSpPr txBox="1"/>
          <p:nvPr/>
        </p:nvSpPr>
        <p:spPr>
          <a:xfrm>
            <a:off x="93784" y="1000369"/>
            <a:ext cx="11926278" cy="4493538"/>
          </a:xfrm>
          <a:prstGeom prst="rect">
            <a:avLst/>
          </a:prstGeom>
          <a:noFill/>
        </p:spPr>
        <p:txBody>
          <a:bodyPr wrap="square" rtlCol="0">
            <a:spAutoFit/>
          </a:bodyPr>
          <a:lstStyle/>
          <a:p>
            <a:r>
              <a:rPr lang="ru-RU" dirty="0">
                <a:solidFill>
                  <a:prstClr val="black"/>
                </a:solidFill>
                <a:latin typeface="PT Sans" panose="020B0604020202020204" charset="-52"/>
                <a:ea typeface="Calibri"/>
                <a:cs typeface="Times New Roman"/>
              </a:rPr>
              <a:t>В соответствии с распоряжением Правительства Российской Федерации от 6 ноября 2015 г № 2258 Государственная компания «Автодор» была включена в перечень конкретных заказчиков, чьи проекты планов закупки товаров, работ, услуг, проекты планов закупки инновационной продукции, высокотехнологичной продукции, а также проекты изменений, вносимых в такие планы, подлежат согласованию акционерным обществом «Федеральная корпорация по развитию малого и среднего предпринимательства».</a:t>
            </a:r>
          </a:p>
          <a:p>
            <a:endParaRPr lang="ru-RU" dirty="0">
              <a:solidFill>
                <a:prstClr val="black"/>
              </a:solidFill>
              <a:latin typeface="PT Sans" panose="020B0604020202020204" charset="-52"/>
              <a:ea typeface="Calibri"/>
              <a:cs typeface="Times New Roman"/>
            </a:endParaRPr>
          </a:p>
          <a:p>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План закупки товаров, работ, услуг Государственной компании «Автодор» на 2016 г. успешно прошел согласование с АО «Корпорация «МСП», в соответствии с которым:</a:t>
            </a:r>
          </a:p>
          <a:p>
            <a:endParaRPr lang="ru-RU" dirty="0">
              <a:solidFill>
                <a:prstClr val="black"/>
              </a:solidFill>
              <a:latin typeface="PT Sans" panose="020B0604020202020204" charset="-52"/>
              <a:ea typeface="Calibri"/>
              <a:cs typeface="Times New Roman"/>
            </a:endParaRPr>
          </a:p>
          <a:p>
            <a:pPr marL="285750" indent="-285750">
              <a:buFont typeface="Wingdings" panose="05000000000000000000" pitchFamily="2" charset="2"/>
              <a:buChar char="§"/>
            </a:pPr>
            <a:r>
              <a:rPr lang="ru-RU" sz="1600" dirty="0">
                <a:solidFill>
                  <a:prstClr val="black"/>
                </a:solidFill>
                <a:latin typeface="PT Sans" panose="020B0604020202020204" charset="-52"/>
                <a:ea typeface="Calibri"/>
                <a:cs typeface="Times New Roman"/>
              </a:rPr>
              <a:t>Совокупный годовой объем планируемых закупок товаров (работ, услуг)*   </a:t>
            </a:r>
            <a:r>
              <a:rPr lang="ru-RU" sz="2400" dirty="0">
                <a:solidFill>
                  <a:prstClr val="black"/>
                </a:solidFill>
                <a:latin typeface="PT Sans" panose="020B0604020202020204" charset="-52"/>
                <a:ea typeface="Calibri"/>
                <a:cs typeface="Times New Roman"/>
              </a:rPr>
              <a:t>11 </a:t>
            </a:r>
            <a:r>
              <a:rPr lang="ru-RU" sz="2400" dirty="0" smtClean="0">
                <a:solidFill>
                  <a:prstClr val="black"/>
                </a:solidFill>
                <a:latin typeface="PT Sans" panose="020B0604020202020204" charset="-52"/>
                <a:ea typeface="Calibri"/>
                <a:cs typeface="Times New Roman"/>
              </a:rPr>
              <a:t>790,8 млн. </a:t>
            </a:r>
            <a:r>
              <a:rPr lang="ru-RU" sz="2400" dirty="0">
                <a:solidFill>
                  <a:prstClr val="black"/>
                </a:solidFill>
                <a:latin typeface="PT Sans" panose="020B0604020202020204" charset="-52"/>
                <a:ea typeface="Calibri"/>
                <a:cs typeface="Times New Roman"/>
              </a:rPr>
              <a:t>руб. </a:t>
            </a:r>
          </a:p>
          <a:p>
            <a:pPr marL="285750" indent="-285750">
              <a:buFont typeface="Wingdings" panose="05000000000000000000" pitchFamily="2" charset="2"/>
              <a:buChar char="§"/>
            </a:pPr>
            <a:r>
              <a:rPr lang="ru-RU" sz="1600" dirty="0" smtClean="0">
                <a:solidFill>
                  <a:prstClr val="black"/>
                </a:solidFill>
                <a:latin typeface="PT Sans" panose="020B0604020202020204" charset="-52"/>
                <a:ea typeface="Calibri"/>
                <a:cs typeface="Times New Roman"/>
              </a:rPr>
              <a:t>Совокупный </a:t>
            </a:r>
            <a:r>
              <a:rPr lang="ru-RU" sz="1600" dirty="0">
                <a:solidFill>
                  <a:prstClr val="black"/>
                </a:solidFill>
                <a:latin typeface="PT Sans" panose="020B0604020202020204" charset="-52"/>
                <a:ea typeface="Calibri"/>
                <a:cs typeface="Times New Roman"/>
              </a:rPr>
              <a:t>годовой объем планируемых закупок товаров, работ, услуг, которые учитываются при расчете совокупного годового стоимостного объема договоров  </a:t>
            </a:r>
            <a:r>
              <a:rPr lang="ru-RU" sz="2400" dirty="0" smtClean="0">
                <a:solidFill>
                  <a:prstClr val="black"/>
                </a:solidFill>
                <a:latin typeface="PT Sans" panose="020B0604020202020204" charset="-52"/>
                <a:ea typeface="Calibri"/>
                <a:cs typeface="Times New Roman"/>
              </a:rPr>
              <a:t>10 425,3 </a:t>
            </a:r>
            <a:r>
              <a:rPr lang="ru-RU" sz="2400" dirty="0">
                <a:solidFill>
                  <a:prstClr val="black"/>
                </a:solidFill>
                <a:latin typeface="PT Sans" panose="020B0604020202020204" charset="-52"/>
                <a:ea typeface="Calibri"/>
                <a:cs typeface="Times New Roman"/>
              </a:rPr>
              <a:t>млн. руб.</a:t>
            </a:r>
          </a:p>
          <a:p>
            <a:pPr marL="285750" indent="-285750" algn="just">
              <a:lnSpc>
                <a:spcPct val="150000"/>
              </a:lnSpc>
              <a:buFont typeface="Wingdings" panose="05000000000000000000" pitchFamily="2" charset="2"/>
              <a:buChar char="§"/>
            </a:pPr>
            <a:r>
              <a:rPr lang="ru-RU" sz="1600" dirty="0" smtClean="0">
                <a:solidFill>
                  <a:prstClr val="black"/>
                </a:solidFill>
                <a:latin typeface="PT Sans" panose="020B0604020202020204" charset="-52"/>
                <a:ea typeface="Calibri"/>
                <a:cs typeface="Times New Roman"/>
              </a:rPr>
              <a:t>Годовой </a:t>
            </a:r>
            <a:r>
              <a:rPr lang="ru-RU" sz="1600" dirty="0">
                <a:solidFill>
                  <a:prstClr val="black"/>
                </a:solidFill>
                <a:latin typeface="PT Sans" panose="020B0604020202020204" charset="-52"/>
                <a:ea typeface="Calibri"/>
                <a:cs typeface="Times New Roman"/>
              </a:rPr>
              <a:t>объем закупок, которые планируется осуществить по результатам закупки, участниками которой являются только субъекты МСП:  </a:t>
            </a:r>
            <a:r>
              <a:rPr lang="ru-RU" sz="2400" dirty="0">
                <a:solidFill>
                  <a:prstClr val="black"/>
                </a:solidFill>
                <a:latin typeface="PT Sans" panose="020B0604020202020204" charset="-52"/>
                <a:ea typeface="Calibri"/>
                <a:cs typeface="Times New Roman"/>
              </a:rPr>
              <a:t>1 </a:t>
            </a:r>
            <a:r>
              <a:rPr lang="ru-RU" sz="2400" dirty="0" smtClean="0">
                <a:solidFill>
                  <a:prstClr val="black"/>
                </a:solidFill>
                <a:latin typeface="PT Sans" panose="020B0604020202020204" charset="-52"/>
                <a:ea typeface="Calibri"/>
                <a:cs typeface="Times New Roman"/>
              </a:rPr>
              <a:t>395,8 млн. руб</a:t>
            </a:r>
            <a:r>
              <a:rPr lang="ru-RU" sz="2400" dirty="0">
                <a:solidFill>
                  <a:prstClr val="black"/>
                </a:solidFill>
                <a:latin typeface="PT Sans" panose="020B0604020202020204" charset="-52"/>
                <a:ea typeface="Calibri"/>
                <a:cs typeface="Times New Roman"/>
              </a:rPr>
              <a:t>. (13,39  </a:t>
            </a:r>
            <a:r>
              <a:rPr lang="ru-RU" sz="2400" dirty="0" smtClean="0">
                <a:solidFill>
                  <a:prstClr val="black"/>
                </a:solidFill>
                <a:latin typeface="PT Sans" panose="020B0604020202020204" charset="-52"/>
                <a:ea typeface="Calibri"/>
                <a:cs typeface="Times New Roman"/>
              </a:rPr>
              <a:t>%)</a:t>
            </a:r>
            <a:endParaRPr lang="ru-RU" sz="2400" dirty="0">
              <a:solidFill>
                <a:prstClr val="black"/>
              </a:solidFill>
              <a:latin typeface="PT Sans" panose="020B0604020202020204" charset="-52"/>
              <a:ea typeface="Calibri"/>
              <a:cs typeface="Times New Roman"/>
            </a:endParaRPr>
          </a:p>
        </p:txBody>
      </p:sp>
      <p:sp>
        <p:nvSpPr>
          <p:cNvPr id="5" name="TextBox 4"/>
          <p:cNvSpPr txBox="1"/>
          <p:nvPr/>
        </p:nvSpPr>
        <p:spPr>
          <a:xfrm>
            <a:off x="179754" y="326059"/>
            <a:ext cx="6635262" cy="461665"/>
          </a:xfrm>
          <a:prstGeom prst="rect">
            <a:avLst/>
          </a:prstGeom>
          <a:noFill/>
        </p:spPr>
        <p:txBody>
          <a:bodyPr wrap="square" rtlCol="0">
            <a:spAutoFit/>
          </a:bodyPr>
          <a:lstStyle/>
          <a:p>
            <a:r>
              <a:rPr lang="ru-RU" sz="2400" b="1" spc="-30" dirty="0">
                <a:solidFill>
                  <a:srgbClr val="4C4544"/>
                </a:solidFill>
                <a:latin typeface="PT Sans" panose="020B0604020202020204" charset="-52"/>
                <a:ea typeface="Roboto Slab" pitchFamily="2" charset="0"/>
                <a:cs typeface="Arial" panose="020B0604020202020204" pitchFamily="34" charset="0"/>
              </a:rPr>
              <a:t>Планирование закупок</a:t>
            </a:r>
          </a:p>
        </p:txBody>
      </p:sp>
    </p:spTree>
    <p:extLst>
      <p:ext uri="{BB962C8B-B14F-4D97-AF65-F5344CB8AC3E}">
        <p14:creationId xmlns:p14="http://schemas.microsoft.com/office/powerpoint/2010/main" val="20196320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63373"/>
            <a:ext cx="8815754" cy="455390"/>
          </a:xfrm>
          <a:prstGeom prst="rect">
            <a:avLst/>
          </a:prstGeom>
          <a:ln>
            <a:miter lim="800000"/>
            <a:headEnd/>
            <a:tailEnd/>
          </a:ln>
        </p:spPr>
        <p:txBody>
          <a:bodyPr wrap="square" lIns="100463" tIns="50233" rIns="100463" bIns="50233" rtlCol="0">
            <a:spAutoFit/>
          </a:bodyPr>
          <a:lstStyle/>
          <a:p>
            <a:pPr defTabSz="912757" eaLnBrk="0" hangingPunct="0"/>
            <a:r>
              <a:rPr lang="ru-RU" sz="2300" b="1" dirty="0">
                <a:solidFill>
                  <a:srgbClr val="4C4544"/>
                </a:solidFill>
                <a:latin typeface="Roboto Slab" pitchFamily="2" charset="0"/>
                <a:ea typeface="Roboto Slab" pitchFamily="2" charset="0"/>
                <a:cs typeface="Arial" panose="020B0604020202020204" pitchFamily="34" charset="0"/>
              </a:rPr>
              <a:t>Закупки </a:t>
            </a:r>
            <a:r>
              <a:rPr lang="ru-RU" sz="2300" b="1" dirty="0" smtClean="0">
                <a:solidFill>
                  <a:srgbClr val="4C4544"/>
                </a:solidFill>
                <a:latin typeface="Roboto Slab" pitchFamily="2" charset="0"/>
                <a:ea typeface="Roboto Slab" pitchFamily="2" charset="0"/>
                <a:cs typeface="Arial" panose="020B0604020202020204" pitchFamily="34" charset="0"/>
              </a:rPr>
              <a:t>Государственной компании «Автодор</a:t>
            </a:r>
            <a:r>
              <a:rPr lang="ru-RU" sz="2300" b="1" dirty="0">
                <a:solidFill>
                  <a:srgbClr val="4C4544"/>
                </a:solidFill>
                <a:latin typeface="Roboto Slab" pitchFamily="2" charset="0"/>
                <a:ea typeface="Roboto Slab" pitchFamily="2" charset="0"/>
                <a:cs typeface="Arial" panose="020B0604020202020204" pitchFamily="34" charset="0"/>
              </a:rPr>
              <a:t>» в </a:t>
            </a:r>
            <a:r>
              <a:rPr lang="ru-RU" sz="2300" b="1" dirty="0" smtClean="0">
                <a:solidFill>
                  <a:srgbClr val="4C4544"/>
                </a:solidFill>
                <a:latin typeface="Roboto Slab" pitchFamily="2" charset="0"/>
                <a:ea typeface="Roboto Slab" pitchFamily="2" charset="0"/>
                <a:cs typeface="Arial" panose="020B0604020202020204" pitchFamily="34" charset="0"/>
              </a:rPr>
              <a:t>2016 г.</a:t>
            </a:r>
            <a:endParaRPr lang="ru-RU" sz="2300" b="1" dirty="0">
              <a:solidFill>
                <a:srgbClr val="4C4544"/>
              </a:solidFill>
              <a:latin typeface="Roboto Slab" pitchFamily="2" charset="0"/>
              <a:ea typeface="Roboto Slab" pitchFamily="2" charset="0"/>
              <a:cs typeface="Arial" panose="020B0604020202020204" pitchFamily="34" charset="0"/>
            </a:endParaRPr>
          </a:p>
        </p:txBody>
      </p:sp>
      <p:sp>
        <p:nvSpPr>
          <p:cNvPr id="10" name="Номер слайда 3"/>
          <p:cNvSpPr>
            <a:spLocks noGrp="1"/>
          </p:cNvSpPr>
          <p:nvPr>
            <p:ph type="sldNum" sz="quarter" idx="12"/>
          </p:nvPr>
        </p:nvSpPr>
        <p:spPr>
          <a:xfrm>
            <a:off x="915744" y="6322959"/>
            <a:ext cx="520654"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15</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3" name="Прямоугольник 2"/>
          <p:cNvSpPr/>
          <p:nvPr/>
        </p:nvSpPr>
        <p:spPr>
          <a:xfrm>
            <a:off x="78153" y="1132821"/>
            <a:ext cx="11418277" cy="4985980"/>
          </a:xfrm>
          <a:prstGeom prst="rect">
            <a:avLst/>
          </a:prstGeom>
        </p:spPr>
        <p:txBody>
          <a:bodyPr wrap="square">
            <a:spAutoFit/>
          </a:bodyPr>
          <a:lstStyle/>
          <a:p>
            <a:pPr algn="just">
              <a:lnSpc>
                <a:spcPct val="150000"/>
              </a:lnSpc>
              <a:spcAft>
                <a:spcPts val="0"/>
              </a:spcAft>
            </a:pP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В данный момент подготовлена корректировка плана закупки товаров, работ, услуг Государственной компании «Автодор» </a:t>
            </a: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на 2016 год для </a:t>
            </a:r>
            <a:r>
              <a:rPr lang="ru-RU" sz="2000" b="1" dirty="0">
                <a:solidFill>
                  <a:srgbClr val="E1561C"/>
                </a:solidFill>
                <a:latin typeface="PT Sans" panose="020B0503020203020204" pitchFamily="34" charset="-52"/>
                <a:ea typeface="Tahoma" panose="020B0604030504040204" pitchFamily="34" charset="0"/>
                <a:cs typeface="Arial" panose="020B0604020202020204" pitchFamily="34" charset="0"/>
              </a:rPr>
              <a:t>согласования с АО «Корпорация «МСП» в соответствии с которой</a:t>
            </a:r>
            <a:r>
              <a:rPr lang="ru-RU" sz="2000"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a:t>
            </a:r>
          </a:p>
          <a:p>
            <a:pPr marL="285750" indent="-285750" algn="just">
              <a:lnSpc>
                <a:spcPct val="150000"/>
              </a:lnSpc>
              <a:spcAft>
                <a:spcPts val="0"/>
              </a:spcAft>
              <a:buFont typeface="Wingdings" panose="05000000000000000000" pitchFamily="2" charset="2"/>
              <a:buChar char="§"/>
            </a:pPr>
            <a:r>
              <a:rPr lang="ru-RU" dirty="0">
                <a:latin typeface="Times New Roman"/>
                <a:ea typeface="Times New Roman"/>
                <a:cs typeface="Times New Roman"/>
              </a:rPr>
              <a:t> </a:t>
            </a:r>
            <a:r>
              <a:rPr lang="ru-RU" sz="1600" dirty="0" smtClean="0">
                <a:solidFill>
                  <a:prstClr val="black"/>
                </a:solidFill>
                <a:latin typeface="PT Sans" panose="020B0604020202020204" charset="-52"/>
                <a:ea typeface="Calibri"/>
                <a:cs typeface="Times New Roman"/>
              </a:rPr>
              <a:t>Совокупный </a:t>
            </a:r>
            <a:r>
              <a:rPr lang="ru-RU" sz="1600" dirty="0">
                <a:solidFill>
                  <a:prstClr val="black"/>
                </a:solidFill>
                <a:latin typeface="PT Sans" panose="020B0604020202020204" charset="-52"/>
                <a:ea typeface="Calibri"/>
                <a:cs typeface="Times New Roman"/>
              </a:rPr>
              <a:t>годовой объем планируемых закупок товаров, работ, услуг    </a:t>
            </a:r>
            <a:r>
              <a:rPr lang="ru-RU" sz="1600" dirty="0" smtClean="0">
                <a:solidFill>
                  <a:prstClr val="black"/>
                </a:solidFill>
                <a:latin typeface="PT Sans" panose="020B0604020202020204" charset="-52"/>
                <a:ea typeface="Calibri"/>
                <a:cs typeface="Times New Roman"/>
              </a:rPr>
              <a:t> </a:t>
            </a:r>
            <a:r>
              <a:rPr lang="ru-RU" sz="2400" dirty="0">
                <a:solidFill>
                  <a:prstClr val="black"/>
                </a:solidFill>
                <a:latin typeface="PT Sans" panose="020B0604020202020204" charset="-52"/>
                <a:ea typeface="Calibri"/>
                <a:cs typeface="Times New Roman"/>
              </a:rPr>
              <a:t>21 </a:t>
            </a:r>
            <a:r>
              <a:rPr lang="ru-RU" sz="2400" dirty="0" smtClean="0">
                <a:solidFill>
                  <a:prstClr val="black"/>
                </a:solidFill>
                <a:latin typeface="PT Sans" panose="020B0604020202020204" charset="-52"/>
                <a:ea typeface="Calibri"/>
                <a:cs typeface="Times New Roman"/>
              </a:rPr>
              <a:t>395,6 млн. руб.</a:t>
            </a:r>
          </a:p>
          <a:p>
            <a:pPr marL="285750" indent="-285750" algn="just">
              <a:lnSpc>
                <a:spcPct val="150000"/>
              </a:lnSpc>
              <a:spcAft>
                <a:spcPts val="0"/>
              </a:spcAft>
              <a:buFont typeface="Wingdings" panose="05000000000000000000" pitchFamily="2" charset="2"/>
              <a:buChar char="§"/>
            </a:pPr>
            <a:endParaRPr lang="ru-RU" sz="2400" dirty="0" smtClean="0">
              <a:solidFill>
                <a:prstClr val="black"/>
              </a:solidFill>
              <a:latin typeface="PT Sans" panose="020B0604020202020204" charset="-52"/>
              <a:ea typeface="Calibri"/>
              <a:cs typeface="Times New Roman"/>
            </a:endParaRPr>
          </a:p>
          <a:p>
            <a:pPr marL="285750" indent="-285750" algn="just">
              <a:lnSpc>
                <a:spcPct val="150000"/>
              </a:lnSpc>
              <a:spcAft>
                <a:spcPts val="0"/>
              </a:spcAft>
              <a:buFont typeface="Wingdings" panose="05000000000000000000" pitchFamily="2" charset="2"/>
              <a:buChar char="§"/>
            </a:pPr>
            <a:r>
              <a:rPr lang="ru-RU" sz="1600" dirty="0" smtClean="0">
                <a:solidFill>
                  <a:prstClr val="black"/>
                </a:solidFill>
                <a:latin typeface="PT Sans" panose="020B0604020202020204" charset="-52"/>
                <a:ea typeface="Calibri"/>
                <a:cs typeface="Times New Roman"/>
              </a:rPr>
              <a:t>Совокупный </a:t>
            </a:r>
            <a:r>
              <a:rPr lang="ru-RU" sz="1600" dirty="0">
                <a:solidFill>
                  <a:prstClr val="black"/>
                </a:solidFill>
                <a:latin typeface="PT Sans" panose="020B0604020202020204" charset="-52"/>
                <a:ea typeface="Calibri"/>
                <a:cs typeface="Times New Roman"/>
              </a:rPr>
              <a:t>годовой объем планируемых закупок товаров, работ, услуг, которые учитываются при расчете совокупного годового стоимостного объема договоров </a:t>
            </a:r>
            <a:r>
              <a:rPr lang="ru-RU" sz="1600" dirty="0" smtClean="0">
                <a:solidFill>
                  <a:prstClr val="black"/>
                </a:solidFill>
                <a:latin typeface="PT Sans" panose="020B0604020202020204" charset="-52"/>
                <a:ea typeface="Calibri"/>
                <a:cs typeface="Times New Roman"/>
              </a:rPr>
              <a:t> </a:t>
            </a:r>
            <a:r>
              <a:rPr lang="ru-RU" sz="2400" dirty="0" smtClean="0">
                <a:solidFill>
                  <a:prstClr val="black"/>
                </a:solidFill>
                <a:latin typeface="PT Sans" panose="020B0604020202020204" charset="-52"/>
                <a:ea typeface="Calibri"/>
                <a:cs typeface="Times New Roman"/>
              </a:rPr>
              <a:t>20 494,7 млн. руб.</a:t>
            </a:r>
          </a:p>
          <a:p>
            <a:pPr marL="285750" indent="-285750" algn="just">
              <a:lnSpc>
                <a:spcPct val="150000"/>
              </a:lnSpc>
              <a:spcAft>
                <a:spcPts val="0"/>
              </a:spcAft>
              <a:buFont typeface="Wingdings" panose="05000000000000000000" pitchFamily="2" charset="2"/>
              <a:buChar char="§"/>
            </a:pPr>
            <a:endParaRPr lang="ru-RU" sz="2400" dirty="0" smtClean="0">
              <a:solidFill>
                <a:prstClr val="black"/>
              </a:solidFill>
              <a:latin typeface="PT Sans" panose="020B0604020202020204" charset="-52"/>
              <a:ea typeface="Calibri"/>
              <a:cs typeface="Times New Roman"/>
            </a:endParaRPr>
          </a:p>
          <a:p>
            <a:pPr marL="285750" indent="-285750" algn="just">
              <a:lnSpc>
                <a:spcPct val="150000"/>
              </a:lnSpc>
              <a:spcAft>
                <a:spcPts val="0"/>
              </a:spcAft>
              <a:buFont typeface="Wingdings" panose="05000000000000000000" pitchFamily="2" charset="2"/>
              <a:buChar char="§"/>
            </a:pPr>
            <a:r>
              <a:rPr lang="ru-RU" sz="1600" dirty="0" smtClean="0">
                <a:solidFill>
                  <a:prstClr val="black"/>
                </a:solidFill>
                <a:latin typeface="PT Sans" panose="020B0604020202020204" charset="-52"/>
                <a:ea typeface="Calibri"/>
                <a:cs typeface="Times New Roman"/>
              </a:rPr>
              <a:t>Заявленный </a:t>
            </a:r>
            <a:r>
              <a:rPr lang="ru-RU" sz="1600" dirty="0">
                <a:solidFill>
                  <a:prstClr val="black"/>
                </a:solidFill>
                <a:latin typeface="PT Sans" panose="020B0604020202020204" charset="-52"/>
                <a:ea typeface="Calibri"/>
                <a:cs typeface="Times New Roman"/>
              </a:rPr>
              <a:t>объем закупок у участников </a:t>
            </a:r>
            <a:r>
              <a:rPr lang="ru-RU" sz="1600" dirty="0" smtClean="0">
                <a:solidFill>
                  <a:prstClr val="black"/>
                </a:solidFill>
                <a:latin typeface="PT Sans" panose="020B0604020202020204" charset="-52"/>
                <a:ea typeface="Calibri"/>
                <a:cs typeface="Times New Roman"/>
              </a:rPr>
              <a:t>закупки, которыми </a:t>
            </a:r>
            <a:r>
              <a:rPr lang="ru-RU" sz="1600" dirty="0">
                <a:solidFill>
                  <a:prstClr val="black"/>
                </a:solidFill>
                <a:latin typeface="PT Sans" panose="020B0604020202020204" charset="-52"/>
                <a:ea typeface="Calibri"/>
                <a:cs typeface="Times New Roman"/>
              </a:rPr>
              <a:t>могут быть только субъекты малого и среднего предпринимательства</a:t>
            </a:r>
            <a:r>
              <a:rPr lang="ru-RU" sz="1600" dirty="0" smtClean="0">
                <a:solidFill>
                  <a:prstClr val="black"/>
                </a:solidFill>
                <a:latin typeface="PT Sans" panose="020B0604020202020204" charset="-52"/>
                <a:ea typeface="Calibri"/>
                <a:cs typeface="Times New Roman"/>
              </a:rPr>
              <a:t>:     </a:t>
            </a:r>
            <a:r>
              <a:rPr lang="ru-RU" sz="2400" dirty="0" smtClean="0">
                <a:solidFill>
                  <a:prstClr val="black"/>
                </a:solidFill>
                <a:latin typeface="PT Sans" panose="020B0604020202020204" charset="-52"/>
                <a:ea typeface="Calibri"/>
                <a:cs typeface="Times New Roman"/>
              </a:rPr>
              <a:t>3 042,0 млн. руб. </a:t>
            </a:r>
            <a:r>
              <a:rPr lang="ru-RU" sz="2400" dirty="0">
                <a:solidFill>
                  <a:prstClr val="black"/>
                </a:solidFill>
                <a:latin typeface="PT Sans" panose="020B0604020202020204" charset="-52"/>
                <a:ea typeface="Calibri"/>
                <a:cs typeface="Times New Roman"/>
              </a:rPr>
              <a:t>(14,84%)</a:t>
            </a:r>
          </a:p>
        </p:txBody>
      </p:sp>
    </p:spTree>
    <p:extLst>
      <p:ext uri="{BB962C8B-B14F-4D97-AF65-F5344CB8AC3E}">
        <p14:creationId xmlns:p14="http://schemas.microsoft.com/office/powerpoint/2010/main" val="140255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263388"/>
            <a:ext cx="8547653" cy="470779"/>
          </a:xfrm>
          <a:prstGeom prst="rect">
            <a:avLst/>
          </a:prstGeom>
          <a:ln>
            <a:miter lim="800000"/>
            <a:headEnd/>
            <a:tailEnd/>
          </a:ln>
        </p:spPr>
        <p:txBody>
          <a:bodyPr wrap="square" lIns="100463" tIns="50233" rIns="100463" bIns="50233" rtlCol="0">
            <a:spAutoFit/>
          </a:bodyPr>
          <a:lstStyle/>
          <a:p>
            <a:pPr defTabSz="912757" eaLnBrk="0" hangingPunct="0"/>
            <a:r>
              <a:rPr lang="ru-RU" sz="2400" b="1" dirty="0" smtClean="0">
                <a:solidFill>
                  <a:srgbClr val="4C4544"/>
                </a:solidFill>
                <a:latin typeface="Roboto Slab" pitchFamily="2" charset="0"/>
                <a:ea typeface="Roboto Slab" pitchFamily="2" charset="0"/>
                <a:cs typeface="Arial" panose="020B0604020202020204" pitchFamily="34" charset="0"/>
              </a:rPr>
              <a:t>Контакты</a:t>
            </a:r>
            <a:endParaRPr lang="ru-RU" sz="2400" b="1" dirty="0">
              <a:solidFill>
                <a:srgbClr val="4C4544"/>
              </a:solidFill>
              <a:latin typeface="Roboto Slab" pitchFamily="2" charset="0"/>
              <a:ea typeface="Roboto Slab" pitchFamily="2" charset="0"/>
              <a:cs typeface="Arial" panose="020B0604020202020204" pitchFamily="34" charset="0"/>
            </a:endParaRPr>
          </a:p>
        </p:txBody>
      </p:sp>
      <p:sp>
        <p:nvSpPr>
          <p:cNvPr id="8" name="Text Box 8"/>
          <p:cNvSpPr txBox="1">
            <a:spLocks noChangeArrowheads="1"/>
          </p:cNvSpPr>
          <p:nvPr>
            <p:custDataLst>
              <p:tags r:id="rId1"/>
            </p:custDataLst>
          </p:nvPr>
        </p:nvSpPr>
        <p:spPr bwMode="auto">
          <a:xfrm>
            <a:off x="34811" y="1187311"/>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976313" eaLnBrk="0" hangingPunct="0">
              <a:defRPr>
                <a:solidFill>
                  <a:schemeClr val="tx1"/>
                </a:solidFill>
                <a:latin typeface="Calibri" pitchFamily="34" charset="0"/>
                <a:cs typeface="Arial" charset="0"/>
              </a:defRPr>
            </a:lvl1pPr>
            <a:lvl2pPr marL="742950" indent="-285750" defTabSz="976313" eaLnBrk="0" hangingPunct="0">
              <a:defRPr>
                <a:solidFill>
                  <a:schemeClr val="tx1"/>
                </a:solidFill>
                <a:latin typeface="Calibri" pitchFamily="34" charset="0"/>
                <a:cs typeface="Arial" charset="0"/>
              </a:defRPr>
            </a:lvl2pPr>
            <a:lvl3pPr marL="1143000" indent="-228600" defTabSz="976313" eaLnBrk="0" hangingPunct="0">
              <a:defRPr>
                <a:solidFill>
                  <a:schemeClr val="tx1"/>
                </a:solidFill>
                <a:latin typeface="Calibri" pitchFamily="34" charset="0"/>
                <a:cs typeface="Arial" charset="0"/>
              </a:defRPr>
            </a:lvl3pPr>
            <a:lvl4pPr marL="1600200" indent="-228600" defTabSz="976313" eaLnBrk="0" hangingPunct="0">
              <a:defRPr>
                <a:solidFill>
                  <a:schemeClr val="tx1"/>
                </a:solidFill>
                <a:latin typeface="Calibri" pitchFamily="34" charset="0"/>
                <a:cs typeface="Arial" charset="0"/>
              </a:defRPr>
            </a:lvl4pPr>
            <a:lvl5pPr marL="2057400" indent="-228600" defTabSz="976313" eaLnBrk="0" hangingPunct="0">
              <a:defRPr>
                <a:solidFill>
                  <a:schemeClr val="tx1"/>
                </a:solidFill>
                <a:latin typeface="Calibri" pitchFamily="34" charset="0"/>
                <a:cs typeface="Arial" charset="0"/>
              </a:defRPr>
            </a:lvl5pPr>
            <a:lvl6pPr marL="2514600" indent="-228600" defTabSz="976313" eaLnBrk="0" fontAlgn="base" hangingPunct="0">
              <a:spcBef>
                <a:spcPct val="0"/>
              </a:spcBef>
              <a:spcAft>
                <a:spcPct val="0"/>
              </a:spcAft>
              <a:defRPr>
                <a:solidFill>
                  <a:schemeClr val="tx1"/>
                </a:solidFill>
                <a:latin typeface="Calibri" pitchFamily="34" charset="0"/>
                <a:cs typeface="Arial" charset="0"/>
              </a:defRPr>
            </a:lvl6pPr>
            <a:lvl7pPr marL="2971800" indent="-228600" defTabSz="976313" eaLnBrk="0" fontAlgn="base" hangingPunct="0">
              <a:spcBef>
                <a:spcPct val="0"/>
              </a:spcBef>
              <a:spcAft>
                <a:spcPct val="0"/>
              </a:spcAft>
              <a:defRPr>
                <a:solidFill>
                  <a:schemeClr val="tx1"/>
                </a:solidFill>
                <a:latin typeface="Calibri" pitchFamily="34" charset="0"/>
                <a:cs typeface="Arial" charset="0"/>
              </a:defRPr>
            </a:lvl7pPr>
            <a:lvl8pPr marL="3429000" indent="-228600" defTabSz="976313" eaLnBrk="0" fontAlgn="base" hangingPunct="0">
              <a:spcBef>
                <a:spcPct val="0"/>
              </a:spcBef>
              <a:spcAft>
                <a:spcPct val="0"/>
              </a:spcAft>
              <a:defRPr>
                <a:solidFill>
                  <a:schemeClr val="tx1"/>
                </a:solidFill>
                <a:latin typeface="Calibri" pitchFamily="34" charset="0"/>
                <a:cs typeface="Arial" charset="0"/>
              </a:defRPr>
            </a:lvl8pPr>
            <a:lvl9pPr marL="3886200" indent="-228600" defTabSz="976313"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ru-RU" sz="3500" b="1" dirty="0">
                <a:latin typeface="PT Sans" panose="020B0503020203020204" pitchFamily="34" charset="-52"/>
                <a:ea typeface="Roboto Slab" pitchFamily="2" charset="0"/>
                <a:cs typeface="Tahoma" pitchFamily="34" charset="0"/>
              </a:rPr>
              <a:t>Государственная компания </a:t>
            </a:r>
            <a:endParaRPr lang="ru-RU" sz="3500" b="1" dirty="0" smtClean="0">
              <a:latin typeface="PT Sans" panose="020B0503020203020204" pitchFamily="34" charset="-52"/>
              <a:ea typeface="Roboto Slab" pitchFamily="2" charset="0"/>
              <a:cs typeface="Tahoma" pitchFamily="34" charset="0"/>
            </a:endParaRPr>
          </a:p>
          <a:p>
            <a:pPr algn="ctr" eaLnBrk="1" hangingPunct="1"/>
            <a:r>
              <a:rPr lang="ru-RU" sz="3500" b="1" dirty="0" smtClean="0">
                <a:latin typeface="PT Sans" panose="020B0503020203020204" pitchFamily="34" charset="-52"/>
                <a:ea typeface="Roboto Slab" pitchFamily="2" charset="0"/>
                <a:cs typeface="Tahoma" pitchFamily="34" charset="0"/>
              </a:rPr>
              <a:t>«Российские автомобильные дороги»</a:t>
            </a:r>
            <a:endParaRPr lang="ru-RU" sz="3500" b="1" dirty="0">
              <a:latin typeface="PT Sans" panose="020B0503020203020204" pitchFamily="34" charset="-52"/>
              <a:ea typeface="Roboto Slab" pitchFamily="2" charset="0"/>
              <a:cs typeface="Tahoma" pitchFamily="34" charset="0"/>
            </a:endParaRPr>
          </a:p>
        </p:txBody>
      </p:sp>
      <p:sp>
        <p:nvSpPr>
          <p:cNvPr id="14" name="TextBox 13"/>
          <p:cNvSpPr txBox="1"/>
          <p:nvPr/>
        </p:nvSpPr>
        <p:spPr>
          <a:xfrm>
            <a:off x="153852" y="5115378"/>
            <a:ext cx="11953931" cy="923202"/>
          </a:xfrm>
          <a:prstGeom prst="rect">
            <a:avLst/>
          </a:prstGeom>
          <a:noFill/>
        </p:spPr>
        <p:txBody>
          <a:bodyPr wrap="square" lIns="91317" tIns="45657" rIns="91317" bIns="45657" rtlCol="0">
            <a:spAutoFit/>
          </a:bodyPr>
          <a:lstStyle/>
          <a:p>
            <a:r>
              <a:rPr lang="ru-RU" sz="900" dirty="0">
                <a:solidFill>
                  <a:schemeClr val="tx1">
                    <a:lumMod val="75000"/>
                    <a:lumOff val="25000"/>
                  </a:schemeClr>
                </a:solidFill>
                <a:latin typeface="PT Sans" panose="020B0503020203020204" pitchFamily="34" charset="-52"/>
                <a:ea typeface="Tahoma" pitchFamily="34" charset="0"/>
                <a:cs typeface="Tahoma" pitchFamily="34" charset="0"/>
              </a:rPr>
              <a:t>Данный документ не является офертой, изложением существенных условий договоров, официальным сообщением о проведении Государственной компанией «Российские автомобильные дороги» торгов, конкурсов, тендеров, или любым иным аналогичным по статусу документом, который мог бы создать для нее какие бы то ни было обязательства. Данный документ составлен исключительно в информационных целях. Государственная компания «Российские автомобильные дороги» оставляет за собой право в любое время, без какого бы то ни было предварительного предупреждения вносить изменения, удалять и иным, в том числе существенным, образом изменять любую информацию, содержащуюся в данном документе и не несет никаких обязательств по уведомлению о таких изменениях.  Государственная компания ни при каких обстоятельствах не несет никакой ответственности за точность, полноту, актуальность, своевременность, содержание, востребованность или соответствие любой информации, содержащейся в данном документе, действительности. Государственная компания ни при каких обстоятельствах не несет никакой ответственности за решения и действия, которые были или могли быть совершены и/или от совершения которых воздержались или могли воздержаться вследствие ознакомления с данным документом.</a:t>
            </a:r>
          </a:p>
        </p:txBody>
      </p:sp>
      <p:graphicFrame>
        <p:nvGraphicFramePr>
          <p:cNvPr id="2" name="Таблица 1"/>
          <p:cNvGraphicFramePr>
            <a:graphicFrameLocks noGrp="1"/>
          </p:cNvGraphicFramePr>
          <p:nvPr>
            <p:extLst>
              <p:ext uri="{D42A27DB-BD31-4B8C-83A1-F6EECF244321}">
                <p14:modId xmlns:p14="http://schemas.microsoft.com/office/powerpoint/2010/main" val="1237582708"/>
              </p:ext>
            </p:extLst>
          </p:nvPr>
        </p:nvGraphicFramePr>
        <p:xfrm>
          <a:off x="2503734" y="2489532"/>
          <a:ext cx="7705529" cy="2134011"/>
        </p:xfrm>
        <a:graphic>
          <a:graphicData uri="http://schemas.openxmlformats.org/drawingml/2006/table">
            <a:tbl>
              <a:tblPr/>
              <a:tblGrid>
                <a:gridCol w="1618901"/>
                <a:gridCol w="6086628"/>
              </a:tblGrid>
              <a:tr h="488130">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cap="none" normalizeH="0" baseline="0" dirty="0" smtClean="0">
                          <a:ln>
                            <a:noFill/>
                          </a:ln>
                          <a:solidFill>
                            <a:schemeClr val="tx1"/>
                          </a:solidFill>
                          <a:effectLst/>
                          <a:latin typeface="PT Sans" panose="020B0503020203020204" pitchFamily="34" charset="-52"/>
                          <a:cs typeface="Tahoma" pitchFamily="34" charset="0"/>
                        </a:rPr>
                        <a:t>Адрес</a:t>
                      </a:r>
                      <a:r>
                        <a:rPr kumimoji="0" lang="en-US" sz="1800" b="1" i="0" u="none" strike="noStrike" cap="none" normalizeH="0" baseline="0" dirty="0" smtClean="0">
                          <a:ln>
                            <a:noFill/>
                          </a:ln>
                          <a:solidFill>
                            <a:schemeClr val="tx1"/>
                          </a:solidFill>
                          <a:effectLst/>
                          <a:latin typeface="PT Sans" panose="020B0503020203020204" pitchFamily="34" charset="-52"/>
                          <a:cs typeface="Tahoma" pitchFamily="34" charset="0"/>
                        </a:rPr>
                        <a:t> </a:t>
                      </a:r>
                      <a:endParaRPr kumimoji="0" lang="ru-RU" sz="1800" b="1" i="0" u="none" strike="noStrike" cap="none" normalizeH="0" baseline="0" dirty="0" smtClean="0">
                        <a:ln>
                          <a:noFill/>
                        </a:ln>
                        <a:solidFill>
                          <a:schemeClr val="tx1"/>
                        </a:solidFill>
                        <a:effectLst/>
                        <a:latin typeface="PT Sans" panose="020B0503020203020204" pitchFamily="34" charset="-52"/>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chemeClr val="tx1"/>
                          </a:solidFill>
                          <a:effectLst/>
                          <a:latin typeface="PT Sans" panose="020B0503020203020204" pitchFamily="34" charset="-52"/>
                          <a:cs typeface="Tahoma" pitchFamily="34" charset="0"/>
                        </a:rPr>
                        <a:t>109074, Москва, Страстной бульвар, д. 9</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7605">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PT Sans" panose="020B0503020203020204" pitchFamily="34" charset="-52"/>
                          <a:cs typeface="Tahoma" pitchFamily="34" charset="0"/>
                        </a:rPr>
                        <a:t>Web </a:t>
                      </a:r>
                      <a:endParaRPr kumimoji="0" lang="ru-RU" sz="1800" b="1" i="0" u="none" strike="noStrike" cap="none" normalizeH="0" baseline="0" dirty="0" smtClean="0">
                        <a:ln>
                          <a:noFill/>
                        </a:ln>
                        <a:solidFill>
                          <a:schemeClr val="tx1"/>
                        </a:solidFill>
                        <a:effectLst/>
                        <a:latin typeface="PT Sans" panose="020B0503020203020204" pitchFamily="34" charset="-52"/>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588"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F0"/>
                          </a:solidFill>
                          <a:effectLst/>
                          <a:latin typeface="PT Sans" panose="020B0503020203020204" pitchFamily="34" charset="-52"/>
                          <a:cs typeface="Tahoma" pitchFamily="34" charset="0"/>
                        </a:rPr>
                        <a:t>www.russianhighways.ru</a:t>
                      </a:r>
                      <a:endParaRPr kumimoji="0" lang="ru-RU" sz="1800" b="0" i="0" u="none" strike="noStrike" cap="none" normalizeH="0" baseline="0" dirty="0" smtClean="0">
                        <a:ln>
                          <a:noFill/>
                        </a:ln>
                        <a:solidFill>
                          <a:srgbClr val="00B0F0"/>
                        </a:solidFill>
                        <a:effectLst/>
                        <a:latin typeface="PT Sans" panose="020B0503020203020204" pitchFamily="34" charset="-52"/>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7605">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E-mail</a:t>
                      </a:r>
                      <a:endParaRPr kumimoji="0" lang="ru-RU"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endParaRP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B0F0"/>
                          </a:solidFill>
                          <a:effectLst/>
                          <a:latin typeface="PT Sans" panose="020B0503020203020204" pitchFamily="34" charset="-52"/>
                          <a:cs typeface="Tahoma" pitchFamily="34" charset="0"/>
                        </a:rPr>
                        <a:t>IR@russianhighways.ru</a:t>
                      </a:r>
                      <a:r>
                        <a:rPr kumimoji="0" lang="ru-RU" sz="1800" b="0" i="0" u="none" strike="noStrike" cap="none" normalizeH="0" baseline="0" dirty="0" smtClean="0">
                          <a:ln>
                            <a:noFill/>
                          </a:ln>
                          <a:solidFill>
                            <a:srgbClr val="00B0F0"/>
                          </a:solidFill>
                          <a:effectLst/>
                          <a:latin typeface="PT Sans" panose="020B0503020203020204" pitchFamily="34" charset="-52"/>
                          <a:cs typeface="Tahoma" pitchFamily="34" charset="0"/>
                        </a:rPr>
                        <a:t> </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483066">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Телефон</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+7 (495) 727-11-95</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r h="387605">
                <a:tc>
                  <a:txBody>
                    <a:bodyPr/>
                    <a:lstStyle/>
                    <a:p>
                      <a:pPr marL="177800" marR="0" lvl="0" indent="0" algn="l" defTabSz="914400" rtl="0" eaLnBrk="1" fontAlgn="base" latinLnBrk="0" hangingPunct="1">
                        <a:lnSpc>
                          <a:spcPct val="100000"/>
                        </a:lnSpc>
                        <a:spcBef>
                          <a:spcPct val="0"/>
                        </a:spcBef>
                        <a:spcAft>
                          <a:spcPct val="0"/>
                        </a:spcAft>
                        <a:buClrTx/>
                        <a:buSzTx/>
                        <a:buFontTx/>
                        <a:buNone/>
                        <a:tabLst/>
                      </a:pPr>
                      <a:r>
                        <a:rPr kumimoji="0" lang="ru-RU" sz="1800" b="1"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Факс</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tx1"/>
                          </a:solidFill>
                          <a:effectLst/>
                          <a:latin typeface="PT Sans" panose="020B0503020203020204" pitchFamily="34" charset="-52"/>
                          <a:ea typeface="+mn-ea"/>
                          <a:cs typeface="Tahoma" pitchFamily="34" charset="0"/>
                        </a:rPr>
                        <a:t>+7 (495) 784-68-04</a:t>
                      </a:r>
                    </a:p>
                  </a:txBody>
                  <a:tcPr marL="110364" marR="110364" marT="55577" marB="55577"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
        <p:nvSpPr>
          <p:cNvPr id="7" name="Номер слайда 3"/>
          <p:cNvSpPr>
            <a:spLocks noGrp="1"/>
          </p:cNvSpPr>
          <p:nvPr>
            <p:ph type="sldNum" sz="quarter" idx="12"/>
          </p:nvPr>
        </p:nvSpPr>
        <p:spPr>
          <a:xfrm>
            <a:off x="915755" y="6322980"/>
            <a:ext cx="520655" cy="297893"/>
          </a:xfrm>
        </p:spPr>
        <p:txBody>
          <a:bodyPr/>
          <a:lstStyle/>
          <a:p>
            <a:pPr algn="ctr"/>
            <a:r>
              <a:rPr lang="ru-RU" sz="1400" b="1" smtClean="0">
                <a:solidFill>
                  <a:schemeClr val="tx1"/>
                </a:solidFill>
                <a:latin typeface="Roboto Slab" pitchFamily="2" charset="0"/>
                <a:ea typeface="Roboto Slab" pitchFamily="2" charset="0"/>
                <a:cs typeface="Arial" panose="020B0604020202020204" pitchFamily="34" charset="0"/>
              </a:rPr>
              <a:t>16</a:t>
            </a:r>
            <a:endParaRPr lang="ru-RU" sz="1400" b="1" dirty="0">
              <a:solidFill>
                <a:schemeClr val="tx1"/>
              </a:solidFill>
              <a:latin typeface="Roboto Slab" pitchFamily="2" charset="0"/>
              <a:ea typeface="Roboto Slab" pitchFamily="2" charset="0"/>
              <a:cs typeface="Arial" panose="020B0604020202020204" pitchFamily="34" charset="0"/>
            </a:endParaRPr>
          </a:p>
        </p:txBody>
      </p:sp>
    </p:spTree>
    <p:extLst>
      <p:ext uri="{BB962C8B-B14F-4D97-AF65-F5344CB8AC3E}">
        <p14:creationId xmlns:p14="http://schemas.microsoft.com/office/powerpoint/2010/main" val="567704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с одним вырезанным скругленным углом 15"/>
          <p:cNvSpPr/>
          <p:nvPr/>
        </p:nvSpPr>
        <p:spPr>
          <a:xfrm>
            <a:off x="8673408" y="1702777"/>
            <a:ext cx="3518595" cy="2153994"/>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solidFill>
                  <a:prstClr val="white"/>
                </a:solidFill>
                <a:latin typeface="PT Sans" panose="020B0604020202020204" charset="-52"/>
              </a:rPr>
              <a:t>5. Ежегодное выделение </a:t>
            </a:r>
            <a:r>
              <a:rPr lang="ru-RU" sz="1600" b="1" dirty="0">
                <a:solidFill>
                  <a:prstClr val="white"/>
                </a:solidFill>
                <a:latin typeface="PT Sans" panose="020B0604020202020204" charset="-52"/>
              </a:rPr>
              <a:t>в структуре закупок лотов на закупку инновационной продукции </a:t>
            </a:r>
            <a:r>
              <a:rPr lang="ru-RU" sz="1600" b="1" dirty="0">
                <a:solidFill>
                  <a:prstClr val="black"/>
                </a:solidFill>
                <a:latin typeface="PT Sans" panose="020B0604020202020204" charset="-52"/>
              </a:rPr>
              <a:t>взамен традиционной в размере не менее 20 процентов от ежегодного объема закупок вида (типа</a:t>
            </a:r>
            <a:r>
              <a:rPr lang="ru-RU" sz="1600" b="1" dirty="0" smtClean="0">
                <a:solidFill>
                  <a:prstClr val="black"/>
                </a:solidFill>
                <a:latin typeface="PT Sans" panose="020B0604020202020204" charset="-52"/>
              </a:rPr>
              <a:t>) стандартной </a:t>
            </a:r>
            <a:r>
              <a:rPr lang="ru-RU" sz="1600" b="1" dirty="0">
                <a:solidFill>
                  <a:prstClr val="black"/>
                </a:solidFill>
                <a:latin typeface="PT Sans" panose="020B0604020202020204" charset="-52"/>
              </a:rPr>
              <a:t>продукции</a:t>
            </a:r>
          </a:p>
        </p:txBody>
      </p:sp>
      <p:sp>
        <p:nvSpPr>
          <p:cNvPr id="5" name="Прямоугольник 4"/>
          <p:cNvSpPr/>
          <p:nvPr/>
        </p:nvSpPr>
        <p:spPr>
          <a:xfrm>
            <a:off x="0" y="100116"/>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2</a:t>
            </a:r>
          </a:p>
        </p:txBody>
      </p:sp>
      <p:sp>
        <p:nvSpPr>
          <p:cNvPr id="7" name="Прямоугольник 6"/>
          <p:cNvSpPr/>
          <p:nvPr/>
        </p:nvSpPr>
        <p:spPr>
          <a:xfrm>
            <a:off x="65315" y="335505"/>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a:solidFill>
                  <a:prstClr val="black"/>
                </a:solidFill>
                <a:latin typeface="PT Sans" panose="020B0604020202020204" charset="-52"/>
              </a:rPr>
              <a:t>Меры государственной поддержки МСП</a:t>
            </a:r>
          </a:p>
        </p:txBody>
      </p:sp>
      <p:sp>
        <p:nvSpPr>
          <p:cNvPr id="3" name="TextBox 2"/>
          <p:cNvSpPr txBox="1"/>
          <p:nvPr/>
        </p:nvSpPr>
        <p:spPr>
          <a:xfrm>
            <a:off x="56310" y="978301"/>
            <a:ext cx="12135690" cy="646331"/>
          </a:xfrm>
          <a:prstGeom prst="rect">
            <a:avLst/>
          </a:prstGeom>
          <a:noFill/>
        </p:spPr>
        <p:txBody>
          <a:bodyPr wrap="square" rtlCol="0">
            <a:spAutoFit/>
          </a:bodyPr>
          <a:lstStyle/>
          <a:p>
            <a:r>
              <a:rPr lang="ru-RU" b="1" dirty="0" smtClean="0">
                <a:solidFill>
                  <a:srgbClr val="E1561C"/>
                </a:solidFill>
                <a:latin typeface="PT Sans" panose="020B0604020202020204" charset="-52"/>
                <a:ea typeface="Tahoma" pitchFamily="34" charset="0"/>
                <a:cs typeface="Arial" panose="020B0604020202020204" pitchFamily="34" charset="0"/>
              </a:rPr>
              <a:t>Основные мероприятия «Дорожной карты» «Расширение доступа МСП к закупкам инфраструктурных монополий и компаний с государственным участием», направленные на поддержку МСП со стороны заказчиков:</a:t>
            </a:r>
            <a:endParaRPr lang="ru-RU" b="1" dirty="0">
              <a:solidFill>
                <a:srgbClr val="E1561C"/>
              </a:solidFill>
              <a:latin typeface="PT Sans" panose="020B0604020202020204" charset="-52"/>
              <a:ea typeface="Tahoma" pitchFamily="34" charset="0"/>
              <a:cs typeface="Arial" panose="020B0604020202020204" pitchFamily="34" charset="0"/>
            </a:endParaRPr>
          </a:p>
        </p:txBody>
      </p:sp>
      <p:sp>
        <p:nvSpPr>
          <p:cNvPr id="14" name="Прямоугольник с одним вырезанным скругленным углом 13"/>
          <p:cNvSpPr/>
          <p:nvPr/>
        </p:nvSpPr>
        <p:spPr>
          <a:xfrm>
            <a:off x="19" y="1554283"/>
            <a:ext cx="3812723" cy="2302503"/>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solidFill>
                  <a:prstClr val="white"/>
                </a:solidFill>
                <a:latin typeface="PT Sans" panose="020B0604020202020204" charset="-52"/>
              </a:rPr>
              <a:t> 1. Создание </a:t>
            </a:r>
            <a:r>
              <a:rPr lang="ru-RU" sz="1600" b="1" dirty="0">
                <a:solidFill>
                  <a:prstClr val="white"/>
                </a:solidFill>
                <a:latin typeface="PT Sans" panose="020B0604020202020204" charset="-52"/>
              </a:rPr>
              <a:t>Совещательного органа заказчика</a:t>
            </a:r>
            <a:r>
              <a:rPr lang="ru-RU" sz="1600" b="1" dirty="0">
                <a:solidFill>
                  <a:prstClr val="black"/>
                </a:solidFill>
                <a:latin typeface="PT Sans" panose="020B0604020202020204" charset="-52"/>
              </a:rPr>
              <a:t>, отвечающего за общественный аудит эффективности проводимых </a:t>
            </a:r>
            <a:r>
              <a:rPr lang="ru-RU" sz="1600" b="1" dirty="0" smtClean="0">
                <a:solidFill>
                  <a:prstClr val="black"/>
                </a:solidFill>
                <a:latin typeface="PT Sans" panose="020B0604020202020204" charset="-52"/>
              </a:rPr>
              <a:t>закупок, в </a:t>
            </a:r>
            <a:r>
              <a:rPr lang="ru-RU" sz="1600" b="1" dirty="0">
                <a:solidFill>
                  <a:prstClr val="black"/>
                </a:solidFill>
                <a:latin typeface="PT Sans" panose="020B0604020202020204" charset="-52"/>
              </a:rPr>
              <a:t>том числе на предмет использования передовых технологических решений</a:t>
            </a:r>
          </a:p>
        </p:txBody>
      </p:sp>
      <p:sp>
        <p:nvSpPr>
          <p:cNvPr id="15" name="Прямоугольник с одним вырезанным скругленным углом 14"/>
          <p:cNvSpPr/>
          <p:nvPr/>
        </p:nvSpPr>
        <p:spPr>
          <a:xfrm>
            <a:off x="-1" y="3856770"/>
            <a:ext cx="3812725" cy="2361189"/>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600" b="1" dirty="0" smtClean="0">
                <a:solidFill>
                  <a:prstClr val="white"/>
                </a:solidFill>
                <a:latin typeface="PT Sans" panose="020B0604020202020204" charset="-52"/>
              </a:rPr>
              <a:t>2. Создание </a:t>
            </a:r>
            <a:r>
              <a:rPr lang="ru-RU" sz="1600" b="1" dirty="0">
                <a:solidFill>
                  <a:prstClr val="white"/>
                </a:solidFill>
                <a:latin typeface="PT Sans" panose="020B0604020202020204" charset="-52"/>
              </a:rPr>
              <a:t>системы </a:t>
            </a:r>
            <a:r>
              <a:rPr lang="ru-RU" sz="1600" b="1" dirty="0" smtClean="0">
                <a:solidFill>
                  <a:prstClr val="white"/>
                </a:solidFill>
                <a:latin typeface="PT Sans" panose="020B0604020202020204" charset="-52"/>
              </a:rPr>
              <a:t>«Программ партнерства» </a:t>
            </a:r>
            <a:r>
              <a:rPr lang="ru-RU" sz="1600" b="1" dirty="0">
                <a:solidFill>
                  <a:prstClr val="white"/>
                </a:solidFill>
                <a:latin typeface="PT Sans" panose="020B0604020202020204" charset="-52"/>
              </a:rPr>
              <a:t>заказчиков с субъектами </a:t>
            </a:r>
            <a:r>
              <a:rPr lang="ru-RU" sz="1600" b="1" dirty="0" smtClean="0">
                <a:solidFill>
                  <a:prstClr val="white"/>
                </a:solidFill>
                <a:latin typeface="PT Sans" panose="020B0604020202020204" charset="-52"/>
              </a:rPr>
              <a:t>МСП</a:t>
            </a:r>
            <a:endParaRPr lang="ru-RU" sz="1600" b="1" dirty="0" smtClean="0">
              <a:solidFill>
                <a:prstClr val="black"/>
              </a:solidFill>
              <a:latin typeface="PT Sans" panose="020B0604020202020204" charset="-52"/>
            </a:endParaRPr>
          </a:p>
          <a:p>
            <a:r>
              <a:rPr lang="ru-RU" sz="1600" b="1" dirty="0" smtClean="0">
                <a:solidFill>
                  <a:prstClr val="black"/>
                </a:solidFill>
                <a:latin typeface="PT Sans" panose="020B0604020202020204" charset="-52"/>
              </a:rPr>
              <a:t>(</a:t>
            </a:r>
            <a:r>
              <a:rPr lang="ru-RU" sz="1600" b="1" dirty="0">
                <a:solidFill>
                  <a:prstClr val="black"/>
                </a:solidFill>
                <a:latin typeface="PT Sans" panose="020B0604020202020204" charset="-52"/>
              </a:rPr>
              <a:t>о</a:t>
            </a:r>
            <a:r>
              <a:rPr lang="ru-RU" sz="1600" b="1" dirty="0" smtClean="0">
                <a:solidFill>
                  <a:prstClr val="black"/>
                </a:solidFill>
                <a:latin typeface="PT Sans" panose="020B0604020202020204" charset="-52"/>
              </a:rPr>
              <a:t>пределение </a:t>
            </a:r>
            <a:r>
              <a:rPr lang="ru-RU" sz="1600" b="1" dirty="0">
                <a:solidFill>
                  <a:prstClr val="black"/>
                </a:solidFill>
                <a:latin typeface="PT Sans" panose="020B0604020202020204" charset="-52"/>
              </a:rPr>
              <a:t>требований к порядку формирования пилотных программ партнерства заказчиков и </a:t>
            </a:r>
            <a:r>
              <a:rPr lang="ru-RU" sz="1600" b="1" dirty="0" smtClean="0">
                <a:solidFill>
                  <a:prstClr val="black"/>
                </a:solidFill>
                <a:latin typeface="PT Sans" panose="020B0604020202020204" charset="-52"/>
              </a:rPr>
              <a:t>МСП,        </a:t>
            </a:r>
            <a:endParaRPr lang="ru-RU" sz="1600" b="1" dirty="0">
              <a:solidFill>
                <a:prstClr val="black"/>
              </a:solidFill>
              <a:latin typeface="PT Sans" panose="020B0604020202020204" charset="-52"/>
            </a:endParaRPr>
          </a:p>
          <a:p>
            <a:r>
              <a:rPr lang="ru-RU" sz="1600" b="1" dirty="0" smtClean="0">
                <a:solidFill>
                  <a:prstClr val="black"/>
                </a:solidFill>
                <a:latin typeface="PT Sans" panose="020B0604020202020204" charset="-52"/>
              </a:rPr>
              <a:t>Государственная компания «Автодор» участвует в пилотной программе)</a:t>
            </a:r>
            <a:endParaRPr lang="ru-RU" sz="1600" b="1" dirty="0">
              <a:solidFill>
                <a:prstClr val="black"/>
              </a:solidFill>
              <a:latin typeface="PT Sans" panose="020B0604020202020204" charset="-52"/>
            </a:endParaRPr>
          </a:p>
        </p:txBody>
      </p:sp>
      <p:sp>
        <p:nvSpPr>
          <p:cNvPr id="17" name="Прямоугольник с одним вырезанным скругленным углом 16"/>
          <p:cNvSpPr/>
          <p:nvPr/>
        </p:nvSpPr>
        <p:spPr>
          <a:xfrm>
            <a:off x="8673408" y="3856787"/>
            <a:ext cx="3518595" cy="2361173"/>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600" b="1" dirty="0" smtClean="0">
                <a:solidFill>
                  <a:prstClr val="white"/>
                </a:solidFill>
                <a:latin typeface="PT Sans" panose="020B0604020202020204" charset="-52"/>
              </a:rPr>
              <a:t>6. Снятие </a:t>
            </a:r>
            <a:r>
              <a:rPr lang="ru-RU" sz="1600" b="1" dirty="0">
                <a:solidFill>
                  <a:prstClr val="white"/>
                </a:solidFill>
                <a:latin typeface="PT Sans" panose="020B0604020202020204" charset="-52"/>
              </a:rPr>
              <a:t>финансовых барьеров для </a:t>
            </a:r>
            <a:r>
              <a:rPr lang="ru-RU" sz="1600" b="1" dirty="0" smtClean="0">
                <a:solidFill>
                  <a:prstClr val="white"/>
                </a:solidFill>
                <a:latin typeface="PT Sans" panose="020B0604020202020204" charset="-52"/>
              </a:rPr>
              <a:t>МСП</a:t>
            </a:r>
            <a:r>
              <a:rPr lang="ru-RU" sz="1600" b="1" dirty="0" smtClean="0">
                <a:solidFill>
                  <a:prstClr val="black"/>
                </a:solidFill>
                <a:latin typeface="PT Sans" panose="020B0604020202020204" charset="-52"/>
              </a:rPr>
              <a:t>: выбор </a:t>
            </a:r>
            <a:r>
              <a:rPr lang="ru-RU" sz="1600" b="1" dirty="0">
                <a:solidFill>
                  <a:prstClr val="black"/>
                </a:solidFill>
                <a:latin typeface="PT Sans" panose="020B0604020202020204" charset="-52"/>
              </a:rPr>
              <a:t>условий обеспечения заявки между банковской гарантией и денежным обеспечением, возврат обеспечения заявок в срок не более 7 рабочих </a:t>
            </a:r>
            <a:r>
              <a:rPr lang="ru-RU" sz="1600" b="1" dirty="0" smtClean="0">
                <a:solidFill>
                  <a:prstClr val="black"/>
                </a:solidFill>
                <a:latin typeface="PT Sans" panose="020B0604020202020204" charset="-52"/>
              </a:rPr>
              <a:t>дней, срок </a:t>
            </a:r>
            <a:r>
              <a:rPr lang="ru-RU" sz="1600" b="1" dirty="0">
                <a:solidFill>
                  <a:prstClr val="black"/>
                </a:solidFill>
                <a:latin typeface="PT Sans" panose="020B0604020202020204" charset="-52"/>
              </a:rPr>
              <a:t>подписания договора - не более 20 рабочих </a:t>
            </a:r>
            <a:r>
              <a:rPr lang="ru-RU" sz="1600" b="1" dirty="0" smtClean="0">
                <a:solidFill>
                  <a:prstClr val="black"/>
                </a:solidFill>
                <a:latin typeface="PT Sans" panose="020B0604020202020204" charset="-52"/>
              </a:rPr>
              <a:t>дней</a:t>
            </a:r>
            <a:endParaRPr lang="ru-RU" sz="1600" b="1" dirty="0">
              <a:solidFill>
                <a:prstClr val="black"/>
              </a:solidFill>
              <a:latin typeface="PT Sans" panose="020B0604020202020204" charset="-52"/>
            </a:endParaRPr>
          </a:p>
        </p:txBody>
      </p:sp>
      <p:sp>
        <p:nvSpPr>
          <p:cNvPr id="13" name="Прямоугольник с одним вырезанным скругленным углом 12"/>
          <p:cNvSpPr/>
          <p:nvPr/>
        </p:nvSpPr>
        <p:spPr>
          <a:xfrm>
            <a:off x="3812725" y="1554284"/>
            <a:ext cx="4860683" cy="2302486"/>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600" b="1" dirty="0" smtClean="0">
                <a:solidFill>
                  <a:prstClr val="white"/>
                </a:solidFill>
                <a:latin typeface="PT Sans" panose="020B0604020202020204" charset="-52"/>
              </a:rPr>
              <a:t>3. Упрощение для МСП процедур закупок у заказчиков</a:t>
            </a:r>
            <a:r>
              <a:rPr lang="ru-RU" sz="1600" b="1" dirty="0" smtClean="0">
                <a:solidFill>
                  <a:prstClr val="black"/>
                </a:solidFill>
                <a:latin typeface="PT Sans" panose="020B0604020202020204" charset="-52"/>
              </a:rPr>
              <a:t> путем сокращения, упрощения и приведения к стандартизированным формам документации, необходимой для участия МСП в закупках заказчиков, увеличение доли закупок в электронной форме)</a:t>
            </a:r>
            <a:endParaRPr lang="ru-RU" sz="1600" b="1" dirty="0">
              <a:solidFill>
                <a:prstClr val="black"/>
              </a:solidFill>
              <a:latin typeface="PT Sans" panose="020B0604020202020204" charset="-52"/>
            </a:endParaRPr>
          </a:p>
        </p:txBody>
      </p:sp>
      <p:sp>
        <p:nvSpPr>
          <p:cNvPr id="12" name="Прямоугольник с одним вырезанным скругленным углом 11"/>
          <p:cNvSpPr/>
          <p:nvPr/>
        </p:nvSpPr>
        <p:spPr>
          <a:xfrm>
            <a:off x="3812725" y="3856787"/>
            <a:ext cx="4860683" cy="2361172"/>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600" b="1" dirty="0" smtClean="0">
                <a:solidFill>
                  <a:prstClr val="white"/>
                </a:solidFill>
                <a:latin typeface="PT Sans" panose="020B0604020202020204" charset="-52"/>
              </a:rPr>
              <a:t>4. </a:t>
            </a:r>
            <a:r>
              <a:rPr lang="ru-RU" sz="1600" b="1" dirty="0">
                <a:solidFill>
                  <a:prstClr val="white"/>
                </a:solidFill>
                <a:latin typeface="PT Sans" panose="020B0604020202020204" charset="-52"/>
              </a:rPr>
              <a:t>У</a:t>
            </a:r>
            <a:r>
              <a:rPr lang="ru-RU" sz="1600" b="1" dirty="0" smtClean="0">
                <a:solidFill>
                  <a:prstClr val="white"/>
                </a:solidFill>
                <a:latin typeface="PT Sans" panose="020B0604020202020204" charset="-52"/>
              </a:rPr>
              <a:t>тверждение заказчиками положения </a:t>
            </a:r>
            <a:r>
              <a:rPr lang="ru-RU" sz="1600" b="1" dirty="0">
                <a:solidFill>
                  <a:prstClr val="white"/>
                </a:solidFill>
                <a:latin typeface="PT Sans" panose="020B0604020202020204" charset="-52"/>
              </a:rPr>
              <a:t>о порядке и правилах </a:t>
            </a:r>
            <a:r>
              <a:rPr lang="ru-RU" sz="1600" b="1" dirty="0" smtClean="0">
                <a:solidFill>
                  <a:prstClr val="white"/>
                </a:solidFill>
                <a:latin typeface="PT Sans" panose="020B0604020202020204" charset="-52"/>
              </a:rPr>
              <a:t>внедрения инновационных </a:t>
            </a:r>
            <a:r>
              <a:rPr lang="ru-RU" sz="1600" b="1" dirty="0">
                <a:solidFill>
                  <a:prstClr val="white"/>
                </a:solidFill>
                <a:latin typeface="PT Sans" panose="020B0604020202020204" charset="-52"/>
              </a:rPr>
              <a:t>решений</a:t>
            </a:r>
            <a:r>
              <a:rPr lang="ru-RU" sz="1600" b="1" dirty="0">
                <a:solidFill>
                  <a:prstClr val="black"/>
                </a:solidFill>
                <a:latin typeface="PT Sans" panose="020B0604020202020204" charset="-52"/>
              </a:rPr>
              <a:t>, </a:t>
            </a:r>
            <a:r>
              <a:rPr lang="ru-RU" sz="1600" b="1" dirty="0" smtClean="0">
                <a:solidFill>
                  <a:prstClr val="black"/>
                </a:solidFill>
                <a:latin typeface="PT Sans" panose="020B0604020202020204" charset="-52"/>
              </a:rPr>
              <a:t>содержащее </a:t>
            </a:r>
            <a:r>
              <a:rPr lang="ru-RU" sz="1600" b="1" dirty="0">
                <a:solidFill>
                  <a:prstClr val="black"/>
                </a:solidFill>
                <a:latin typeface="PT Sans" panose="020B0604020202020204" charset="-52"/>
              </a:rPr>
              <a:t>последовательность </a:t>
            </a:r>
            <a:r>
              <a:rPr lang="ru-RU" sz="1600" b="1" dirty="0" smtClean="0">
                <a:solidFill>
                  <a:prstClr val="black"/>
                </a:solidFill>
                <a:latin typeface="PT Sans" panose="020B0604020202020204" charset="-52"/>
              </a:rPr>
              <a:t>действий по </a:t>
            </a:r>
            <a:r>
              <a:rPr lang="ru-RU" sz="1600" b="1" dirty="0">
                <a:solidFill>
                  <a:prstClr val="black"/>
                </a:solidFill>
                <a:latin typeface="PT Sans" panose="020B0604020202020204" charset="-52"/>
              </a:rPr>
              <a:t>внедрению </a:t>
            </a:r>
            <a:r>
              <a:rPr lang="ru-RU" sz="1600" b="1" dirty="0" smtClean="0">
                <a:solidFill>
                  <a:prstClr val="black"/>
                </a:solidFill>
                <a:latin typeface="PT Sans" panose="020B0604020202020204" charset="-52"/>
              </a:rPr>
              <a:t>инновационных </a:t>
            </a:r>
            <a:r>
              <a:rPr lang="ru-RU" sz="1600" b="1" dirty="0">
                <a:solidFill>
                  <a:prstClr val="black"/>
                </a:solidFill>
                <a:latin typeface="PT Sans" panose="020B0604020202020204" charset="-52"/>
              </a:rPr>
              <a:t>решений или предложений в деятельность заказчиков</a:t>
            </a:r>
          </a:p>
        </p:txBody>
      </p:sp>
    </p:spTree>
    <p:extLst>
      <p:ext uri="{BB962C8B-B14F-4D97-AF65-F5344CB8AC3E}">
        <p14:creationId xmlns:p14="http://schemas.microsoft.com/office/powerpoint/2010/main" val="1506966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0" y="100116"/>
            <a:ext cx="8547653" cy="470779"/>
          </a:xfrm>
          <a:prstGeom prst="rect">
            <a:avLst/>
          </a:prstGeom>
          <a:ln>
            <a:miter lim="800000"/>
            <a:headEnd/>
            <a:tailEnd/>
          </a:ln>
        </p:spPr>
        <p:txBody>
          <a:bodyPr wrap="square" lIns="100463" tIns="50233" rIns="100463" bIns="50233" rtlCol="0">
            <a:spAutoFit/>
          </a:bodyPr>
          <a:lstStyle/>
          <a:p>
            <a:pPr eaLnBrk="0" hangingPunct="0"/>
            <a:endParaRPr lang="ru-RU" sz="2400" dirty="0">
              <a:solidFill>
                <a:prstClr val="black"/>
              </a:solidFill>
            </a:endParaRPr>
          </a:p>
        </p:txBody>
      </p:sp>
      <p:sp>
        <p:nvSpPr>
          <p:cNvPr id="11" name="Номер слайда 3"/>
          <p:cNvSpPr>
            <a:spLocks noGrp="1"/>
          </p:cNvSpPr>
          <p:nvPr>
            <p:ph type="sldNum" sz="quarter" idx="12"/>
          </p:nvPr>
        </p:nvSpPr>
        <p:spPr>
          <a:xfrm>
            <a:off x="915755" y="6322980"/>
            <a:ext cx="520655"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3</a:t>
            </a:r>
          </a:p>
        </p:txBody>
      </p:sp>
      <p:sp>
        <p:nvSpPr>
          <p:cNvPr id="7" name="Прямоугольник 6"/>
          <p:cNvSpPr/>
          <p:nvPr/>
        </p:nvSpPr>
        <p:spPr>
          <a:xfrm>
            <a:off x="37178" y="345714"/>
            <a:ext cx="8547653" cy="470779"/>
          </a:xfrm>
          <a:prstGeom prst="rect">
            <a:avLst/>
          </a:prstGeom>
          <a:ln>
            <a:miter lim="800000"/>
            <a:headEnd/>
            <a:tailEnd/>
          </a:ln>
        </p:spPr>
        <p:txBody>
          <a:bodyPr wrap="square" lIns="100463" tIns="50233" rIns="100463" bIns="50233" rtlCol="0">
            <a:spAutoFit/>
          </a:bodyPr>
          <a:lstStyle/>
          <a:p>
            <a:pPr eaLnBrk="0" hangingPunct="0"/>
            <a:r>
              <a:rPr lang="ru-RU" sz="2400" b="1" dirty="0" smtClean="0">
                <a:solidFill>
                  <a:prstClr val="black"/>
                </a:solidFill>
                <a:latin typeface="PT Sans" panose="020B0604020202020204" charset="-52"/>
              </a:rPr>
              <a:t>Меры государственной поддержки МСП</a:t>
            </a:r>
            <a:endParaRPr lang="ru-RU" sz="2400" b="1" dirty="0">
              <a:solidFill>
                <a:prstClr val="black"/>
              </a:solidFill>
              <a:latin typeface="PT Sans" panose="020B0604020202020204" charset="-52"/>
            </a:endParaRPr>
          </a:p>
        </p:txBody>
      </p:sp>
      <p:sp>
        <p:nvSpPr>
          <p:cNvPr id="3" name="TextBox 2"/>
          <p:cNvSpPr txBox="1"/>
          <p:nvPr/>
        </p:nvSpPr>
        <p:spPr>
          <a:xfrm>
            <a:off x="37178" y="1049966"/>
            <a:ext cx="12115800" cy="523220"/>
          </a:xfrm>
          <a:prstGeom prst="rect">
            <a:avLst/>
          </a:prstGeom>
          <a:noFill/>
        </p:spPr>
        <p:txBody>
          <a:bodyPr wrap="square" rtlCol="0">
            <a:spAutoFit/>
          </a:bodyPr>
          <a:lstStyle/>
          <a:p>
            <a:r>
              <a:rPr lang="ru-RU" sz="1400" b="1" dirty="0">
                <a:solidFill>
                  <a:srgbClr val="E1561C"/>
                </a:solidFill>
                <a:latin typeface="PT Sans" panose="020B0604020202020204" charset="-52"/>
                <a:ea typeface="Tahoma" pitchFamily="34" charset="0"/>
                <a:cs typeface="Arial" panose="020B0604020202020204" pitchFamily="34" charset="0"/>
              </a:rPr>
              <a:t>Основные </a:t>
            </a:r>
            <a:r>
              <a:rPr lang="ru-RU" sz="1400" b="1" dirty="0" smtClean="0">
                <a:solidFill>
                  <a:srgbClr val="E1561C"/>
                </a:solidFill>
                <a:latin typeface="PT Sans" panose="020B0604020202020204" charset="-52"/>
                <a:ea typeface="Tahoma" pitchFamily="34" charset="0"/>
                <a:cs typeface="Arial" panose="020B0604020202020204" pitchFamily="34" charset="0"/>
              </a:rPr>
              <a:t>меры, </a:t>
            </a:r>
            <a:r>
              <a:rPr lang="ru-RU" sz="1400" b="1" dirty="0">
                <a:solidFill>
                  <a:srgbClr val="E1561C"/>
                </a:solidFill>
                <a:latin typeface="PT Sans" panose="020B0604020202020204" charset="-52"/>
                <a:ea typeface="Tahoma" pitchFamily="34" charset="0"/>
                <a:cs typeface="Arial" panose="020B0604020202020204" pitchFamily="34" charset="0"/>
              </a:rPr>
              <a:t>установленные в </a:t>
            </a:r>
            <a:r>
              <a:rPr lang="ru-RU" sz="1400" b="1" dirty="0" smtClean="0">
                <a:solidFill>
                  <a:srgbClr val="E1561C"/>
                </a:solidFill>
                <a:latin typeface="PT Sans" panose="020B0604020202020204" charset="-52"/>
                <a:ea typeface="Tahoma" pitchFamily="34" charset="0"/>
                <a:cs typeface="Arial" panose="020B0604020202020204" pitchFamily="34" charset="0"/>
              </a:rPr>
              <a:t>Положении </a:t>
            </a:r>
            <a:r>
              <a:rPr lang="ru-RU" sz="1400" b="1" dirty="0">
                <a:solidFill>
                  <a:srgbClr val="E1561C"/>
                </a:solidFill>
                <a:latin typeface="PT Sans" panose="020B0604020202020204" charset="-52"/>
                <a:ea typeface="Tahoma" pitchFamily="34" charset="0"/>
                <a:cs typeface="Arial" panose="020B0604020202020204" pitchFamily="34" charset="0"/>
              </a:rPr>
              <a:t>«Об особенностях участия субъектов МСП в закупках товаров, работ, услуг отдельными видами юридических лиц», утвержденном Постановлением Правительства Российской Федерации от 11 декабря 2014 г. № </a:t>
            </a:r>
            <a:r>
              <a:rPr lang="ru-RU" sz="1400" b="1" dirty="0" smtClean="0">
                <a:solidFill>
                  <a:srgbClr val="E1561C"/>
                </a:solidFill>
                <a:latin typeface="PT Sans" panose="020B0604020202020204" charset="-52"/>
                <a:ea typeface="Tahoma" pitchFamily="34" charset="0"/>
                <a:cs typeface="Arial" panose="020B0604020202020204" pitchFamily="34" charset="0"/>
              </a:rPr>
              <a:t>1352:</a:t>
            </a:r>
            <a:endParaRPr lang="ru-RU" sz="1400" b="1" dirty="0">
              <a:solidFill>
                <a:srgbClr val="E1561C"/>
              </a:solidFill>
              <a:latin typeface="PT Sans" panose="020B0604020202020204" charset="-52"/>
              <a:ea typeface="Tahoma" pitchFamily="34" charset="0"/>
              <a:cs typeface="Arial" panose="020B0604020202020204" pitchFamily="34" charset="0"/>
            </a:endParaRPr>
          </a:p>
        </p:txBody>
      </p:sp>
      <p:sp>
        <p:nvSpPr>
          <p:cNvPr id="14" name="Прямоугольник с одним вырезанным скругленным углом 13"/>
          <p:cNvSpPr/>
          <p:nvPr/>
        </p:nvSpPr>
        <p:spPr>
          <a:xfrm>
            <a:off x="19" y="1573199"/>
            <a:ext cx="2405849" cy="1856335"/>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t"/>
          <a:lstStyle/>
          <a:p>
            <a:r>
              <a:rPr lang="ru-RU" sz="1000" b="1" dirty="0" smtClean="0">
                <a:solidFill>
                  <a:prstClr val="white"/>
                </a:solidFill>
                <a:latin typeface="PT Sans" panose="020B0604020202020204" charset="-52"/>
              </a:rPr>
              <a:t>1. Действие Положения распространяется на юридические лица, суммарный объем выручки которых от продажи товаров, продукции, выполнения (оказания) работ (услуг), а также от прочих доходов по данным бухгалтерской (финансовой) отчетности за предшествующий календарный год превышает 2 </a:t>
            </a:r>
            <a:r>
              <a:rPr lang="ru-RU" sz="1000" b="1" dirty="0">
                <a:solidFill>
                  <a:prstClr val="white"/>
                </a:solidFill>
                <a:latin typeface="PT Sans" panose="020B0604020202020204" charset="-52"/>
              </a:rPr>
              <a:t>млрд. руб.</a:t>
            </a:r>
          </a:p>
        </p:txBody>
      </p:sp>
      <p:sp>
        <p:nvSpPr>
          <p:cNvPr id="15" name="Прямоугольник с одним вырезанным скругленным углом 14"/>
          <p:cNvSpPr/>
          <p:nvPr/>
        </p:nvSpPr>
        <p:spPr>
          <a:xfrm>
            <a:off x="19" y="3429521"/>
            <a:ext cx="2405849" cy="2797375"/>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b"/>
          <a:lstStyle/>
          <a:p>
            <a:r>
              <a:rPr lang="ru-RU" sz="1000" b="1" dirty="0" smtClean="0">
                <a:solidFill>
                  <a:prstClr val="black"/>
                </a:solidFill>
                <a:latin typeface="PT Sans" panose="020B0604020202020204" charset="-52"/>
              </a:rPr>
              <a:t>2. Годовой </a:t>
            </a:r>
            <a:r>
              <a:rPr lang="ru-RU" sz="1000" b="1" dirty="0">
                <a:solidFill>
                  <a:prstClr val="black"/>
                </a:solidFill>
                <a:latin typeface="PT Sans" panose="020B0604020202020204" charset="-52"/>
              </a:rPr>
              <a:t>объем закупок у субъектов МСП устанавливается в размере не менее чем 18 процентов совокупного годового стоимостного объема договоров, заключенных заказчиками по результатам закупок. </a:t>
            </a:r>
            <a:endParaRPr lang="ru-RU" sz="1000" b="1" dirty="0" smtClean="0">
              <a:solidFill>
                <a:prstClr val="black"/>
              </a:solidFill>
              <a:latin typeface="PT Sans" panose="020B0604020202020204" charset="-52"/>
            </a:endParaRPr>
          </a:p>
          <a:p>
            <a:r>
              <a:rPr lang="ru-RU" sz="1000" b="1" dirty="0">
                <a:solidFill>
                  <a:prstClr val="black"/>
                </a:solidFill>
                <a:latin typeface="PT Sans" panose="020B0604020202020204" charset="-52"/>
              </a:rPr>
              <a:t>С</a:t>
            </a:r>
            <a:r>
              <a:rPr lang="ru-RU" sz="1000" b="1" dirty="0" smtClean="0">
                <a:solidFill>
                  <a:prstClr val="black"/>
                </a:solidFill>
                <a:latin typeface="PT Sans" panose="020B0604020202020204" charset="-52"/>
              </a:rPr>
              <a:t>овокупный </a:t>
            </a:r>
            <a:r>
              <a:rPr lang="ru-RU" sz="1000" b="1" dirty="0">
                <a:solidFill>
                  <a:prstClr val="black"/>
                </a:solidFill>
                <a:latin typeface="PT Sans" panose="020B0604020202020204" charset="-52"/>
              </a:rPr>
              <a:t>годовой стоимостной объем договоров, заключенных заказчиками с субъектами МСП по результатам закупок, участниками которых являются только субъекты МСП, должен составлять не менее чем 10 процентов совокупного годового стоимостного объема </a:t>
            </a:r>
            <a:r>
              <a:rPr lang="ru-RU" sz="1000" b="1" dirty="0" smtClean="0">
                <a:solidFill>
                  <a:prstClr val="black"/>
                </a:solidFill>
                <a:latin typeface="PT Sans" panose="020B0604020202020204" charset="-52"/>
              </a:rPr>
              <a:t>договоров</a:t>
            </a:r>
            <a:endParaRPr lang="ru-RU" sz="1000" b="1" dirty="0">
              <a:solidFill>
                <a:prstClr val="black"/>
              </a:solidFill>
              <a:latin typeface="PT Sans" panose="020B0604020202020204" charset="-52"/>
            </a:endParaRPr>
          </a:p>
        </p:txBody>
      </p:sp>
      <p:sp>
        <p:nvSpPr>
          <p:cNvPr id="13" name="Прямоугольник с одним вырезанным скругленным углом 12"/>
          <p:cNvSpPr/>
          <p:nvPr/>
        </p:nvSpPr>
        <p:spPr>
          <a:xfrm>
            <a:off x="2393883" y="1487221"/>
            <a:ext cx="2479883" cy="2944102"/>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t"/>
          <a:lstStyle/>
          <a:p>
            <a:r>
              <a:rPr lang="ru-RU" sz="1050" b="1" dirty="0" smtClean="0">
                <a:solidFill>
                  <a:prstClr val="black"/>
                </a:solidFill>
                <a:latin typeface="PT Sans" panose="020B0604020202020204" charset="-52"/>
              </a:rPr>
              <a:t>3. Закупки </a:t>
            </a:r>
            <a:r>
              <a:rPr lang="ru-RU" sz="1050" b="1" dirty="0">
                <a:solidFill>
                  <a:prstClr val="black"/>
                </a:solidFill>
                <a:latin typeface="PT Sans" panose="020B0604020202020204" charset="-52"/>
              </a:rPr>
              <a:t>у субъектов МСП осуществляются путем проведения предусмотренных положением о закупке торгов и иных способов закупки:</a:t>
            </a:r>
          </a:p>
          <a:p>
            <a:r>
              <a:rPr lang="ru-RU" sz="1050" b="1" dirty="0">
                <a:solidFill>
                  <a:prstClr val="black"/>
                </a:solidFill>
                <a:latin typeface="PT Sans" panose="020B0604020202020204" charset="-52"/>
              </a:rPr>
              <a:t>а) участниками которых являются любые лица, в том числе субъекты </a:t>
            </a:r>
            <a:r>
              <a:rPr lang="ru-RU" sz="1050" b="1" dirty="0" smtClean="0">
                <a:solidFill>
                  <a:prstClr val="black"/>
                </a:solidFill>
                <a:latin typeface="PT Sans" panose="020B0604020202020204" charset="-52"/>
              </a:rPr>
              <a:t>МСП</a:t>
            </a:r>
            <a:endParaRPr lang="ru-RU" sz="1050" b="1" dirty="0">
              <a:solidFill>
                <a:prstClr val="black"/>
              </a:solidFill>
              <a:latin typeface="PT Sans" panose="020B0604020202020204" charset="-52"/>
            </a:endParaRPr>
          </a:p>
          <a:p>
            <a:r>
              <a:rPr lang="ru-RU" sz="1050" b="1" dirty="0">
                <a:solidFill>
                  <a:prstClr val="black"/>
                </a:solidFill>
                <a:latin typeface="PT Sans" panose="020B0604020202020204" charset="-52"/>
              </a:rPr>
              <a:t>б) участниками которых являются только субъекты </a:t>
            </a:r>
            <a:r>
              <a:rPr lang="ru-RU" sz="1050" b="1" dirty="0" smtClean="0">
                <a:solidFill>
                  <a:prstClr val="black"/>
                </a:solidFill>
                <a:latin typeface="PT Sans" panose="020B0604020202020204" charset="-52"/>
              </a:rPr>
              <a:t>МСП</a:t>
            </a:r>
            <a:endParaRPr lang="ru-RU" sz="1050" b="1" dirty="0">
              <a:solidFill>
                <a:prstClr val="black"/>
              </a:solidFill>
              <a:latin typeface="PT Sans" panose="020B0604020202020204" charset="-52"/>
            </a:endParaRPr>
          </a:p>
          <a:p>
            <a:r>
              <a:rPr lang="ru-RU" sz="1050" b="1" dirty="0">
                <a:solidFill>
                  <a:prstClr val="black"/>
                </a:solidFill>
                <a:latin typeface="PT Sans" panose="020B0604020202020204" charset="-52"/>
              </a:rPr>
              <a:t>в) </a:t>
            </a:r>
            <a:r>
              <a:rPr lang="ru-RU" sz="1050" b="1" dirty="0" smtClean="0">
                <a:solidFill>
                  <a:prstClr val="black"/>
                </a:solidFill>
                <a:latin typeface="PT Sans" panose="020B0604020202020204" charset="-52"/>
              </a:rPr>
              <a:t>при проведении которых заказчиком устанавливается </a:t>
            </a:r>
            <a:r>
              <a:rPr lang="ru-RU" sz="1050" b="1" dirty="0">
                <a:solidFill>
                  <a:prstClr val="black"/>
                </a:solidFill>
                <a:latin typeface="PT Sans" panose="020B0604020202020204" charset="-52"/>
              </a:rPr>
              <a:t>требование о привлечении к исполнению договора субподрядчиков (соисполнителей) из числа субъектов МСП </a:t>
            </a:r>
          </a:p>
        </p:txBody>
      </p:sp>
      <p:sp>
        <p:nvSpPr>
          <p:cNvPr id="19" name="Прямоугольник с одним вырезанным скругленным углом 18"/>
          <p:cNvSpPr/>
          <p:nvPr/>
        </p:nvSpPr>
        <p:spPr>
          <a:xfrm>
            <a:off x="4862129" y="1487221"/>
            <a:ext cx="7329889" cy="447715"/>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200" b="1" dirty="0">
                <a:solidFill>
                  <a:prstClr val="white"/>
                </a:solidFill>
                <a:latin typeface="PT Sans" panose="020B0604020202020204" charset="-52"/>
                <a:ea typeface="Tahoma" pitchFamily="34" charset="0"/>
                <a:cs typeface="Arial" panose="020B0604020202020204" pitchFamily="34" charset="0"/>
              </a:rPr>
              <a:t>Особенности проведения торгов, иных способов закупок, предусмотренных положением о закупке, в которых участниками закупок являются только субъекты малого и среднего предпринимательства</a:t>
            </a:r>
          </a:p>
        </p:txBody>
      </p:sp>
      <p:sp>
        <p:nvSpPr>
          <p:cNvPr id="16" name="Прямоугольник с одним вырезанным скругленным углом 15"/>
          <p:cNvSpPr/>
          <p:nvPr/>
        </p:nvSpPr>
        <p:spPr>
          <a:xfrm>
            <a:off x="4873763" y="1934940"/>
            <a:ext cx="2477584" cy="1672638"/>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050" b="1" dirty="0">
                <a:solidFill>
                  <a:prstClr val="white"/>
                </a:solidFill>
                <a:latin typeface="PT Sans" panose="020B0604020202020204" charset="-52"/>
              </a:rPr>
              <a:t>5</a:t>
            </a:r>
            <a:r>
              <a:rPr lang="ru-RU" sz="1050" b="1" dirty="0" smtClean="0">
                <a:solidFill>
                  <a:prstClr val="white"/>
                </a:solidFill>
                <a:latin typeface="PT Sans" panose="020B0604020202020204" charset="-52"/>
              </a:rPr>
              <a:t>. В </a:t>
            </a:r>
            <a:r>
              <a:rPr lang="ru-RU" sz="1050" b="1" dirty="0">
                <a:solidFill>
                  <a:prstClr val="white"/>
                </a:solidFill>
                <a:latin typeface="PT Sans" panose="020B0604020202020204" charset="-52"/>
              </a:rPr>
              <a:t>случае если начальная (максимальная) цена договора (цена лота) на поставку товаров, выполнение работ, оказание услуг не превышает 50 млн. руб. и указанные товары, работы, услуги включены в перечень, заказчик обязан осуществить закупки таких товаров, работ, услуг у МСП </a:t>
            </a:r>
          </a:p>
        </p:txBody>
      </p:sp>
      <p:sp>
        <p:nvSpPr>
          <p:cNvPr id="21" name="Прямоугольник с одним вырезанным скругленным углом 20"/>
          <p:cNvSpPr/>
          <p:nvPr/>
        </p:nvSpPr>
        <p:spPr>
          <a:xfrm>
            <a:off x="7339704" y="1935984"/>
            <a:ext cx="2367643" cy="1925729"/>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050" b="1" dirty="0">
                <a:solidFill>
                  <a:schemeClr val="tx1"/>
                </a:solidFill>
                <a:latin typeface="PT Sans" panose="020B0604020202020204" charset="-52"/>
              </a:rPr>
              <a:t>7. Денежные средства, внесенные в качестве обеспечения заявки возвращаются: в срок не более 7 рабочих дней со дня подписания соответствующего протокола либо со дня принятия заказчиком решения о том, что договор по результатам закупки не заключается</a:t>
            </a:r>
          </a:p>
        </p:txBody>
      </p:sp>
      <p:sp>
        <p:nvSpPr>
          <p:cNvPr id="20" name="Прямоугольник с одним вырезанным скругленным углом 19"/>
          <p:cNvSpPr/>
          <p:nvPr/>
        </p:nvSpPr>
        <p:spPr>
          <a:xfrm>
            <a:off x="9707336" y="1934943"/>
            <a:ext cx="2484664" cy="897031"/>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ctr"/>
          <a:lstStyle/>
          <a:p>
            <a:r>
              <a:rPr lang="ru-RU" sz="1050" b="1" dirty="0" smtClean="0">
                <a:solidFill>
                  <a:prstClr val="white"/>
                </a:solidFill>
                <a:latin typeface="PT Sans" panose="020B0604020202020204" charset="-52"/>
              </a:rPr>
              <a:t>9. Срок </a:t>
            </a:r>
            <a:r>
              <a:rPr lang="ru-RU" sz="1050" b="1" dirty="0">
                <a:solidFill>
                  <a:prstClr val="white"/>
                </a:solidFill>
                <a:latin typeface="PT Sans" panose="020B0604020202020204" charset="-52"/>
              </a:rPr>
              <a:t>заключения договора должен составлять не более 20 рабочих дней со дня принятия заказчиком решения о заключении такого договора</a:t>
            </a:r>
          </a:p>
        </p:txBody>
      </p:sp>
      <p:sp>
        <p:nvSpPr>
          <p:cNvPr id="18" name="Прямоугольник с одним вырезанным скругленным углом 17"/>
          <p:cNvSpPr/>
          <p:nvPr/>
        </p:nvSpPr>
        <p:spPr>
          <a:xfrm>
            <a:off x="7328044" y="3862231"/>
            <a:ext cx="2390951" cy="1850839"/>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b"/>
          <a:lstStyle/>
          <a:p>
            <a:r>
              <a:rPr lang="ru-RU" sz="1050" b="1" dirty="0">
                <a:solidFill>
                  <a:schemeClr val="bg1"/>
                </a:solidFill>
                <a:latin typeface="PT Sans" panose="020B0604020202020204" charset="-52"/>
              </a:rPr>
              <a:t>8</a:t>
            </a:r>
            <a:r>
              <a:rPr lang="ru-RU" sz="1050" b="1" dirty="0" smtClean="0">
                <a:solidFill>
                  <a:schemeClr val="bg1"/>
                </a:solidFill>
                <a:latin typeface="PT Sans" panose="020B0604020202020204" charset="-52"/>
              </a:rPr>
              <a:t>. Максимальный </a:t>
            </a:r>
            <a:r>
              <a:rPr lang="ru-RU" sz="1050" b="1" dirty="0">
                <a:solidFill>
                  <a:schemeClr val="bg1"/>
                </a:solidFill>
                <a:latin typeface="PT Sans" panose="020B0604020202020204" charset="-52"/>
              </a:rPr>
              <a:t>срок оплаты поставленных товаров (выполненных работ, оказанных услуг) по договору (отдельному этапу договора) должен составлять не более 30 календарных дней со дня исполнения обязательств по договору (отдельному этапу договора)</a:t>
            </a:r>
          </a:p>
        </p:txBody>
      </p:sp>
      <p:sp>
        <p:nvSpPr>
          <p:cNvPr id="17" name="Прямоугольник с одним вырезанным скругленным углом 16"/>
          <p:cNvSpPr/>
          <p:nvPr/>
        </p:nvSpPr>
        <p:spPr>
          <a:xfrm>
            <a:off x="4862113" y="3599674"/>
            <a:ext cx="2465931" cy="2103930"/>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050" b="1" dirty="0">
                <a:solidFill>
                  <a:schemeClr val="tx1"/>
                </a:solidFill>
                <a:latin typeface="PT Sans" panose="020B0604020202020204" charset="-52"/>
              </a:rPr>
              <a:t>6. В случае если начальная (максимальная) цена договора (цена лота) на поставку товаров, выполнение работ, оказание услуг превышает 50 млн. руб., но не превышает 200 млн. руб. и указанные товары, работы, услуги включены в перечень, заказчик вправе осуществить закупки таких товаров, работ, услуг у МСП</a:t>
            </a:r>
          </a:p>
        </p:txBody>
      </p:sp>
      <p:sp>
        <p:nvSpPr>
          <p:cNvPr id="12" name="Прямоугольник с одним вырезанным скругленным углом 11"/>
          <p:cNvSpPr/>
          <p:nvPr/>
        </p:nvSpPr>
        <p:spPr>
          <a:xfrm>
            <a:off x="2393884" y="4431323"/>
            <a:ext cx="2468230" cy="1795574"/>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b"/>
          <a:lstStyle/>
          <a:p>
            <a:r>
              <a:rPr lang="ru-RU" sz="1050" b="1" dirty="0" smtClean="0">
                <a:solidFill>
                  <a:prstClr val="white"/>
                </a:solidFill>
                <a:latin typeface="PT Sans" panose="020B0604020202020204" charset="-52"/>
              </a:rPr>
              <a:t>4. Для </a:t>
            </a:r>
            <a:r>
              <a:rPr lang="ru-RU" sz="1050" b="1" dirty="0">
                <a:solidFill>
                  <a:prstClr val="white"/>
                </a:solidFill>
                <a:latin typeface="PT Sans" panose="020B0604020202020204" charset="-52"/>
              </a:rPr>
              <a:t>проведения торгов, иных способов закупки, предусмотренных положением о закупке, участниками которых являются только субъекты МСП , заказчики обязаны утвердить перечень товаров, работ, услуг, закупки которых осуществляются </a:t>
            </a:r>
            <a:r>
              <a:rPr lang="ru-RU" sz="1050" b="1" dirty="0" smtClean="0">
                <a:solidFill>
                  <a:prstClr val="white"/>
                </a:solidFill>
                <a:latin typeface="PT Sans" panose="020B0604020202020204" charset="-52"/>
              </a:rPr>
              <a:t>только у субъектов МСП</a:t>
            </a:r>
          </a:p>
          <a:p>
            <a:endParaRPr lang="ru-RU" sz="1000" b="1" dirty="0">
              <a:solidFill>
                <a:prstClr val="white"/>
              </a:solidFill>
              <a:latin typeface="PT Sans" panose="020B0604020202020204" charset="-52"/>
            </a:endParaRPr>
          </a:p>
        </p:txBody>
      </p:sp>
      <p:sp>
        <p:nvSpPr>
          <p:cNvPr id="22" name="Прямоугольник с одним вырезанным скругленным углом 21"/>
          <p:cNvSpPr/>
          <p:nvPr/>
        </p:nvSpPr>
        <p:spPr>
          <a:xfrm>
            <a:off x="9707336" y="2831967"/>
            <a:ext cx="2484664" cy="2879540"/>
          </a:xfrm>
          <a:prstGeom prst="snipRoundRect">
            <a:avLst/>
          </a:prstGeom>
        </p:spPr>
        <p:style>
          <a:lnRef idx="1">
            <a:schemeClr val="accent3"/>
          </a:lnRef>
          <a:fillRef idx="3">
            <a:schemeClr val="accent3"/>
          </a:fillRef>
          <a:effectRef idx="2">
            <a:schemeClr val="accent3"/>
          </a:effectRef>
          <a:fontRef idx="minor">
            <a:schemeClr val="lt1"/>
          </a:fontRef>
        </p:style>
        <p:txBody>
          <a:bodyPr rtlCol="0" anchor="ctr"/>
          <a:lstStyle/>
          <a:p>
            <a:r>
              <a:rPr lang="ru-RU" sz="1050" b="1" dirty="0">
                <a:solidFill>
                  <a:schemeClr val="tx1"/>
                </a:solidFill>
                <a:latin typeface="PT Sans" panose="020B0604020202020204" charset="-52"/>
              </a:rPr>
              <a:t>10. Размер обеспечения исполнения договора:</a:t>
            </a:r>
          </a:p>
          <a:p>
            <a:r>
              <a:rPr lang="ru-RU" sz="1050" b="1" dirty="0">
                <a:solidFill>
                  <a:schemeClr val="tx1"/>
                </a:solidFill>
                <a:latin typeface="PT Sans" panose="020B0604020202020204" charset="-52"/>
              </a:rPr>
              <a:t>а) не может превышать 5 процентов начальной (максимальной) цены договора (цены лота), если договором не предусмотрена выплата аванса</a:t>
            </a:r>
          </a:p>
          <a:p>
            <a:r>
              <a:rPr lang="ru-RU" sz="1050" b="1" dirty="0">
                <a:solidFill>
                  <a:schemeClr val="tx1"/>
                </a:solidFill>
                <a:latin typeface="PT Sans" panose="020B0604020202020204" charset="-52"/>
              </a:rPr>
              <a:t>б) устанавливается в размере аванса, если договором предусмотрена выплата аванса</a:t>
            </a:r>
          </a:p>
          <a:p>
            <a:r>
              <a:rPr lang="ru-RU" sz="1050" b="1" dirty="0">
                <a:solidFill>
                  <a:schemeClr val="tx1"/>
                </a:solidFill>
                <a:latin typeface="PT Sans" panose="020B0604020202020204" charset="-52"/>
              </a:rPr>
              <a:t>в) может предоставляться участником закупки по его выбору путем внесения денежных средств на счет, указанный заказчиком в документации о закупке, путем предоставления банковской гарантии или иным способом</a:t>
            </a:r>
          </a:p>
          <a:p>
            <a:endParaRPr lang="ru-RU" sz="1100" b="1" dirty="0">
              <a:solidFill>
                <a:prstClr val="black"/>
              </a:solidFill>
            </a:endParaRPr>
          </a:p>
        </p:txBody>
      </p:sp>
      <p:sp>
        <p:nvSpPr>
          <p:cNvPr id="23" name="Прямоугольник с одним вырезанным скругленным углом 22"/>
          <p:cNvSpPr/>
          <p:nvPr/>
        </p:nvSpPr>
        <p:spPr>
          <a:xfrm>
            <a:off x="4868661" y="5711527"/>
            <a:ext cx="7333012" cy="632143"/>
          </a:xfrm>
          <a:prstGeom prst="snipRoundRect">
            <a:avLst/>
          </a:prstGeom>
        </p:spPr>
        <p:style>
          <a:lnRef idx="1">
            <a:schemeClr val="accent2"/>
          </a:lnRef>
          <a:fillRef idx="3">
            <a:schemeClr val="accent2"/>
          </a:fillRef>
          <a:effectRef idx="2">
            <a:schemeClr val="accent2"/>
          </a:effectRef>
          <a:fontRef idx="minor">
            <a:schemeClr val="lt1"/>
          </a:fontRef>
        </p:style>
        <p:txBody>
          <a:bodyPr rtlCol="0" anchor="b"/>
          <a:lstStyle/>
          <a:p>
            <a:r>
              <a:rPr lang="ru-RU" sz="900" b="1" dirty="0">
                <a:solidFill>
                  <a:prstClr val="white"/>
                </a:solidFill>
                <a:latin typeface="PT Sans" panose="020B0604020202020204" charset="-52"/>
              </a:rPr>
              <a:t>Р</a:t>
            </a:r>
            <a:r>
              <a:rPr lang="ru-RU" sz="900" b="1" dirty="0" smtClean="0">
                <a:solidFill>
                  <a:prstClr val="white"/>
                </a:solidFill>
                <a:latin typeface="PT Sans" panose="020B0604020202020204" charset="-52"/>
              </a:rPr>
              <a:t>азмер обеспечения заявки на участие в закупке при проведении конкурентных процедур только для МСП не </a:t>
            </a:r>
            <a:r>
              <a:rPr lang="ru-RU" sz="900" b="1" dirty="0">
                <a:solidFill>
                  <a:prstClr val="white"/>
                </a:solidFill>
                <a:latin typeface="PT Sans" panose="020B0604020202020204" charset="-52"/>
              </a:rPr>
              <a:t>может превышать 2 процента начальной (максимальной) цены договора (цены лота). При этом такое обеспечение может предоставляться участником закупки по его выбору путем внесения денежных средств на счет, указанный заказчиком в документации о закупке, путем предоставления банковской гарантии или иным способом, предусмотренным документацией о </a:t>
            </a:r>
            <a:r>
              <a:rPr lang="ru-RU" sz="900" b="1" dirty="0" smtClean="0">
                <a:solidFill>
                  <a:prstClr val="white"/>
                </a:solidFill>
                <a:latin typeface="PT Sans" panose="020B0604020202020204" charset="-52"/>
              </a:rPr>
              <a:t>закупке</a:t>
            </a:r>
            <a:endParaRPr lang="ru-RU" sz="900" b="1" dirty="0">
              <a:solidFill>
                <a:prstClr val="white"/>
              </a:solidFill>
              <a:latin typeface="PT Sans" panose="020B0604020202020204" charset="-52"/>
            </a:endParaRPr>
          </a:p>
        </p:txBody>
      </p:sp>
    </p:spTree>
    <p:extLst>
      <p:ext uri="{BB962C8B-B14F-4D97-AF65-F5344CB8AC3E}">
        <p14:creationId xmlns:p14="http://schemas.microsoft.com/office/powerpoint/2010/main" val="13955163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63" y="6322992"/>
            <a:ext cx="520655"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4</a:t>
            </a:r>
          </a:p>
        </p:txBody>
      </p:sp>
      <p:sp>
        <p:nvSpPr>
          <p:cNvPr id="7" name="Прямоугольник 6"/>
          <p:cNvSpPr/>
          <p:nvPr/>
        </p:nvSpPr>
        <p:spPr>
          <a:xfrm>
            <a:off x="1" y="124097"/>
            <a:ext cx="9730155" cy="1147887"/>
          </a:xfrm>
          <a:prstGeom prst="rect">
            <a:avLst/>
          </a:prstGeom>
          <a:ln>
            <a:miter lim="800000"/>
            <a:headEnd/>
            <a:tailEnd/>
          </a:ln>
        </p:spPr>
        <p:txBody>
          <a:bodyPr wrap="square" lIns="100463" tIns="50233" rIns="100463" bIns="50233" rtlCol="0">
            <a:spAutoFit/>
          </a:bodyPr>
          <a:lstStyle/>
          <a:p>
            <a:pPr defTabSz="912757" eaLnBrk="0" hangingPunct="0"/>
            <a:r>
              <a:rPr lang="ru-RU" sz="2200" b="1" dirty="0">
                <a:solidFill>
                  <a:prstClr val="black"/>
                </a:solidFill>
                <a:latin typeface="PT Sans" panose="020B0604020202020204" charset="-52"/>
                <a:ea typeface="Tahoma" panose="020B0604030504040204" pitchFamily="34" charset="0"/>
                <a:cs typeface="Arial" panose="020B0604020202020204" pitchFamily="34" charset="0"/>
              </a:rPr>
              <a:t>Мероприятия по упрощению доступа субъектов </a:t>
            </a:r>
            <a:r>
              <a:rPr lang="ru-RU" sz="2200" b="1" dirty="0" smtClean="0">
                <a:solidFill>
                  <a:prstClr val="black"/>
                </a:solidFill>
                <a:latin typeface="PT Sans" panose="020B0604020202020204" charset="-52"/>
                <a:ea typeface="Tahoma" panose="020B0604030504040204" pitchFamily="34" charset="0"/>
                <a:cs typeface="Arial" panose="020B0604020202020204" pitchFamily="34" charset="0"/>
              </a:rPr>
              <a:t>МСП к </a:t>
            </a:r>
            <a:r>
              <a:rPr lang="ru-RU" sz="2200" b="1" dirty="0">
                <a:solidFill>
                  <a:prstClr val="black"/>
                </a:solidFill>
                <a:latin typeface="PT Sans" panose="020B0604020202020204" charset="-52"/>
                <a:ea typeface="Tahoma" panose="020B0604030504040204" pitchFamily="34" charset="0"/>
                <a:cs typeface="Arial" panose="020B0604020202020204" pitchFamily="34" charset="0"/>
              </a:rPr>
              <a:t>закупкам Государственной компании «Автодор»</a:t>
            </a:r>
          </a:p>
          <a:p>
            <a:pPr defTabSz="912757" eaLnBrk="0" hangingPunct="0"/>
            <a:endParaRPr lang="ru-RU" sz="2400" b="1" dirty="0">
              <a:solidFill>
                <a:srgbClr val="4C4544"/>
              </a:solidFill>
              <a:latin typeface="Roboto Slab" pitchFamily="2" charset="0"/>
              <a:ea typeface="Roboto Slab" pitchFamily="2" charset="0"/>
              <a:cs typeface="Arial" panose="020B0604020202020204" pitchFamily="34" charset="0"/>
            </a:endParaRPr>
          </a:p>
        </p:txBody>
      </p:sp>
      <p:sp>
        <p:nvSpPr>
          <p:cNvPr id="8" name="Прямоугольник 7"/>
          <p:cNvSpPr/>
          <p:nvPr/>
        </p:nvSpPr>
        <p:spPr>
          <a:xfrm>
            <a:off x="57522" y="1078703"/>
            <a:ext cx="11632847" cy="1631216"/>
          </a:xfrm>
          <a:prstGeom prst="rect">
            <a:avLst/>
          </a:prstGeom>
        </p:spPr>
        <p:txBody>
          <a:bodyPr wrap="square">
            <a:spAutoFit/>
          </a:bodyPr>
          <a:lstStyle/>
          <a:p>
            <a:pPr>
              <a:tabLst>
                <a:tab pos="540011" algn="l"/>
              </a:tabLst>
            </a:pP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В целях реализации Плана мероприятий («дорожной карты») «Расширение доступа субъектов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МСП к </a:t>
            </a: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закупкам инфраструктурных монополий и компаний с государственным участием», утвержденного распоряжением Правительства Российской Федерации от 29 мая 2013 г. № 867-р,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Государственная компания </a:t>
            </a: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«Автодор»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проводит </a:t>
            </a:r>
            <a:r>
              <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rPr>
              <a:t>ряд мероприятий для упрощения доступа субъектов малого и среднего предпринимательства к </a:t>
            </a:r>
            <a:r>
              <a:rPr lang="ru-RU" sz="2000" dirty="0" smtClean="0">
                <a:solidFill>
                  <a:prstClr val="black"/>
                </a:solidFill>
                <a:latin typeface="PT Sans" panose="020B0503020203020204" pitchFamily="34" charset="-52"/>
                <a:ea typeface="Tahoma" panose="020B0604030504040204" pitchFamily="34" charset="0"/>
                <a:cs typeface="Arial" panose="020B0604020202020204" pitchFamily="34" charset="0"/>
              </a:rPr>
              <a:t>закупкам:</a:t>
            </a:r>
            <a:endParaRPr lang="ru-RU" sz="2000" dirty="0">
              <a:solidFill>
                <a:prstClr val="black"/>
              </a:solidFill>
              <a:latin typeface="PT Sans" panose="020B0503020203020204" pitchFamily="34" charset="-52"/>
              <a:ea typeface="Tahoma" panose="020B0604030504040204" pitchFamily="34" charset="0"/>
              <a:cs typeface="Arial" panose="020B0604020202020204" pitchFamily="34" charset="0"/>
            </a:endParaRPr>
          </a:p>
        </p:txBody>
      </p:sp>
      <p:sp>
        <p:nvSpPr>
          <p:cNvPr id="13" name="Прямоугольник 12"/>
          <p:cNvSpPr/>
          <p:nvPr/>
        </p:nvSpPr>
        <p:spPr>
          <a:xfrm>
            <a:off x="3041067" y="3466450"/>
            <a:ext cx="3742688" cy="2862322"/>
          </a:xfrm>
          <a:prstGeom prst="rect">
            <a:avLst/>
          </a:prstGeom>
        </p:spPr>
        <p:txBody>
          <a:bodyPr wrap="square">
            <a:spAutoFit/>
          </a:bodyPr>
          <a:lstStyle/>
          <a:p>
            <a:pPr algn="ctr"/>
            <a:r>
              <a:rPr lang="ru-RU" b="1" dirty="0">
                <a:solidFill>
                  <a:srgbClr val="E1561C"/>
                </a:solidFill>
                <a:latin typeface="PT Sans" panose="020B0503020203020204" pitchFamily="34" charset="-52"/>
              </a:rPr>
              <a:t>Внесены изменения в Порядок закупочной деятельности </a:t>
            </a:r>
            <a:r>
              <a:rPr lang="ru-RU" b="1" dirty="0" smtClean="0">
                <a:solidFill>
                  <a:srgbClr val="E1561C"/>
                </a:solidFill>
                <a:latin typeface="PT Sans" panose="020B0503020203020204" pitchFamily="34" charset="-52"/>
              </a:rPr>
              <a:t>Государственной компании </a:t>
            </a:r>
            <a:r>
              <a:rPr lang="ru-RU" b="1" dirty="0">
                <a:solidFill>
                  <a:srgbClr val="E1561C"/>
                </a:solidFill>
                <a:latin typeface="PT Sans" panose="020B0503020203020204" pitchFamily="34" charset="-52"/>
              </a:rPr>
              <a:t>«Автодор», связанные с установлением особенностей закупок у </a:t>
            </a:r>
            <a:r>
              <a:rPr lang="ru-RU" b="1" dirty="0" smtClean="0">
                <a:solidFill>
                  <a:srgbClr val="E1561C"/>
                </a:solidFill>
                <a:latin typeface="PT Sans" panose="020B0503020203020204" pitchFamily="34" charset="-52"/>
              </a:rPr>
              <a:t>субъектов МСП</a:t>
            </a:r>
          </a:p>
          <a:p>
            <a:pPr algn="ctr"/>
            <a:r>
              <a:rPr lang="ru-RU" b="1" dirty="0" smtClean="0">
                <a:latin typeface="PT Sans" panose="020B0503020203020204" pitchFamily="34" charset="-52"/>
              </a:rPr>
              <a:t>(Статья </a:t>
            </a:r>
            <a:r>
              <a:rPr lang="ru-RU" b="1" dirty="0">
                <a:latin typeface="PT Sans" panose="020B0503020203020204" pitchFamily="34" charset="-52"/>
              </a:rPr>
              <a:t>2.7. </a:t>
            </a:r>
            <a:r>
              <a:rPr lang="ru-RU" b="1" dirty="0" smtClean="0">
                <a:latin typeface="PT Sans" panose="020B0503020203020204" pitchFamily="34" charset="-52"/>
              </a:rPr>
              <a:t>«Участие </a:t>
            </a:r>
            <a:r>
              <a:rPr lang="ru-RU" b="1" dirty="0">
                <a:latin typeface="PT Sans" panose="020B0503020203020204" pitchFamily="34" charset="-52"/>
              </a:rPr>
              <a:t>субъектов малого и среднего предпринимательства в закупках товаров, работ, </a:t>
            </a:r>
            <a:r>
              <a:rPr lang="ru-RU" b="1" dirty="0" smtClean="0">
                <a:latin typeface="PT Sans" panose="020B0503020203020204" pitchFamily="34" charset="-52"/>
              </a:rPr>
              <a:t>услуг»)</a:t>
            </a:r>
            <a:endParaRPr lang="ru-RU" b="1" dirty="0">
              <a:latin typeface="PT Sans" panose="020B0503020203020204" pitchFamily="34" charset="-52"/>
            </a:endParaRPr>
          </a:p>
        </p:txBody>
      </p:sp>
      <p:sp>
        <p:nvSpPr>
          <p:cNvPr id="14" name="Прямоугольник 13"/>
          <p:cNvSpPr/>
          <p:nvPr/>
        </p:nvSpPr>
        <p:spPr>
          <a:xfrm>
            <a:off x="6905300" y="3327951"/>
            <a:ext cx="2461273" cy="2923877"/>
          </a:xfrm>
          <a:prstGeom prst="rect">
            <a:avLst/>
          </a:prstGeom>
        </p:spPr>
        <p:txBody>
          <a:bodyPr wrap="square">
            <a:spAutoFit/>
          </a:bodyPr>
          <a:lstStyle/>
          <a:p>
            <a:pPr algn="ctr"/>
            <a:r>
              <a:rPr lang="ru-RU" b="1" dirty="0">
                <a:solidFill>
                  <a:srgbClr val="E1561C"/>
                </a:solidFill>
                <a:latin typeface="PT Sans" panose="020B0503020203020204" pitchFamily="34" charset="-52"/>
              </a:rPr>
              <a:t>Создан Экспертный совет </a:t>
            </a:r>
            <a:r>
              <a:rPr lang="en-US" b="1" dirty="0" smtClean="0">
                <a:solidFill>
                  <a:srgbClr val="E1561C"/>
                </a:solidFill>
                <a:latin typeface="PT Sans" panose="020B0503020203020204" pitchFamily="34" charset="-52"/>
              </a:rPr>
              <a:t/>
            </a:r>
            <a:br>
              <a:rPr lang="en-US" b="1" dirty="0" smtClean="0">
                <a:solidFill>
                  <a:srgbClr val="E1561C"/>
                </a:solidFill>
                <a:latin typeface="PT Sans" panose="020B0503020203020204" pitchFamily="34" charset="-52"/>
              </a:rPr>
            </a:br>
            <a:r>
              <a:rPr lang="ru-RU" b="1" dirty="0" smtClean="0">
                <a:solidFill>
                  <a:srgbClr val="E1561C"/>
                </a:solidFill>
                <a:latin typeface="PT Sans" panose="020B0503020203020204" pitchFamily="34" charset="-52"/>
              </a:rPr>
              <a:t>по </a:t>
            </a:r>
            <a:r>
              <a:rPr lang="ru-RU" b="1" dirty="0">
                <a:solidFill>
                  <a:srgbClr val="E1561C"/>
                </a:solidFill>
                <a:latin typeface="PT Sans" panose="020B0503020203020204" pitchFamily="34" charset="-52"/>
              </a:rPr>
              <a:t>вопросам обеспечения эффективности закупок, проводимых </a:t>
            </a:r>
          </a:p>
          <a:p>
            <a:pPr algn="ctr"/>
            <a:r>
              <a:rPr lang="ru-RU" b="1" dirty="0" smtClean="0">
                <a:solidFill>
                  <a:srgbClr val="E1561C"/>
                </a:solidFill>
                <a:latin typeface="PT Sans" panose="020B0503020203020204" pitchFamily="34" charset="-52"/>
              </a:rPr>
              <a:t>Государственной компанией </a:t>
            </a:r>
            <a:r>
              <a:rPr lang="ru-RU" b="1" dirty="0">
                <a:solidFill>
                  <a:srgbClr val="E1561C"/>
                </a:solidFill>
                <a:latin typeface="PT Sans" panose="020B0503020203020204" pitchFamily="34" charset="-52"/>
              </a:rPr>
              <a:t>«Автодор</a:t>
            </a:r>
            <a:r>
              <a:rPr lang="ru-RU" b="1" dirty="0" smtClean="0">
                <a:solidFill>
                  <a:srgbClr val="E1561C"/>
                </a:solidFill>
                <a:latin typeface="PT Sans" panose="020B0503020203020204" pitchFamily="34" charset="-52"/>
              </a:rPr>
              <a:t>»</a:t>
            </a:r>
          </a:p>
          <a:p>
            <a:pPr algn="ctr"/>
            <a:r>
              <a:rPr lang="ru-RU" sz="2000" b="1" dirty="0">
                <a:latin typeface="PT Sans" panose="020B0503020203020204" pitchFamily="34" charset="-52"/>
              </a:rPr>
              <a:t>(</a:t>
            </a:r>
            <a:r>
              <a:rPr lang="ru-RU" sz="2000" b="1" dirty="0" smtClean="0">
                <a:latin typeface="PT Sans" panose="020B0503020203020204" pitchFamily="34" charset="-52"/>
              </a:rPr>
              <a:t>Проведено 11 заседаний)</a:t>
            </a:r>
            <a:endParaRPr lang="ru-RU" sz="2000" b="1" dirty="0">
              <a:latin typeface="PT Sans" panose="020B0503020203020204" pitchFamily="34" charset="-52"/>
            </a:endParaRPr>
          </a:p>
        </p:txBody>
      </p:sp>
      <p:sp>
        <p:nvSpPr>
          <p:cNvPr id="17" name="Прямоугольник 16"/>
          <p:cNvSpPr/>
          <p:nvPr/>
        </p:nvSpPr>
        <p:spPr>
          <a:xfrm>
            <a:off x="9531169" y="3486156"/>
            <a:ext cx="2479856" cy="2031325"/>
          </a:xfrm>
          <a:prstGeom prst="rect">
            <a:avLst/>
          </a:prstGeom>
        </p:spPr>
        <p:txBody>
          <a:bodyPr wrap="square">
            <a:spAutoFit/>
          </a:bodyPr>
          <a:lstStyle/>
          <a:p>
            <a:pPr algn="ctr"/>
            <a:r>
              <a:rPr lang="ru-RU" b="1" dirty="0" smtClean="0">
                <a:solidFill>
                  <a:srgbClr val="E1561C"/>
                </a:solidFill>
                <a:latin typeface="PT Sans" panose="020B0503020203020204" pitchFamily="34" charset="-52"/>
              </a:rPr>
              <a:t>Действует </a:t>
            </a:r>
            <a:r>
              <a:rPr lang="ru-RU" b="1" dirty="0">
                <a:solidFill>
                  <a:srgbClr val="E1561C"/>
                </a:solidFill>
                <a:latin typeface="PT Sans" panose="020B0503020203020204" pitchFamily="34" charset="-52"/>
              </a:rPr>
              <a:t>Программа партнерства между </a:t>
            </a:r>
            <a:r>
              <a:rPr lang="ru-RU" b="1" dirty="0" smtClean="0">
                <a:solidFill>
                  <a:srgbClr val="E1561C"/>
                </a:solidFill>
                <a:latin typeface="PT Sans" panose="020B0503020203020204" pitchFamily="34" charset="-52"/>
              </a:rPr>
              <a:t>Государственной компанией </a:t>
            </a:r>
            <a:r>
              <a:rPr lang="ru-RU" b="1" dirty="0">
                <a:solidFill>
                  <a:srgbClr val="E1561C"/>
                </a:solidFill>
                <a:latin typeface="PT Sans" panose="020B0503020203020204" pitchFamily="34" charset="-52"/>
              </a:rPr>
              <a:t>«Автодор» и </a:t>
            </a:r>
            <a:r>
              <a:rPr lang="ru-RU" b="1" dirty="0" smtClean="0">
                <a:solidFill>
                  <a:srgbClr val="E1561C"/>
                </a:solidFill>
                <a:latin typeface="PT Sans" panose="020B0503020203020204" pitchFamily="34" charset="-52"/>
              </a:rPr>
              <a:t>субъектами МСП</a:t>
            </a:r>
          </a:p>
          <a:p>
            <a:pPr algn="ctr"/>
            <a:r>
              <a:rPr lang="ru-RU" b="1" dirty="0" smtClean="0">
                <a:latin typeface="PT Sans" panose="020B0503020203020204" pitchFamily="34" charset="-52"/>
              </a:rPr>
              <a:t>(11 Партнеров из числа МСП)</a:t>
            </a:r>
            <a:endParaRPr lang="ru-RU" b="1" dirty="0">
              <a:latin typeface="PT Sans" panose="020B0503020203020204" pitchFamily="34" charset="-52"/>
            </a:endParaRPr>
          </a:p>
        </p:txBody>
      </p:sp>
      <p:sp>
        <p:nvSpPr>
          <p:cNvPr id="2" name="Прямоугольник 1"/>
          <p:cNvSpPr/>
          <p:nvPr/>
        </p:nvSpPr>
        <p:spPr>
          <a:xfrm>
            <a:off x="226653" y="3486156"/>
            <a:ext cx="2680679" cy="2585323"/>
          </a:xfrm>
          <a:prstGeom prst="rect">
            <a:avLst/>
          </a:prstGeom>
        </p:spPr>
        <p:txBody>
          <a:bodyPr wrap="square">
            <a:spAutoFit/>
          </a:bodyPr>
          <a:lstStyle/>
          <a:p>
            <a:pPr algn="ctr"/>
            <a:r>
              <a:rPr lang="ru-RU" b="1" dirty="0" smtClean="0">
                <a:solidFill>
                  <a:srgbClr val="E1561C"/>
                </a:solidFill>
                <a:latin typeface="PT Sans" panose="020B0503020203020204" pitchFamily="34" charset="-52"/>
              </a:rPr>
              <a:t>Разработан механизм внедрения </a:t>
            </a:r>
            <a:r>
              <a:rPr lang="ru-RU" b="1" dirty="0">
                <a:solidFill>
                  <a:srgbClr val="E1561C"/>
                </a:solidFill>
                <a:latin typeface="PT Sans" panose="020B0503020203020204" pitchFamily="34" charset="-52"/>
              </a:rPr>
              <a:t>инновационных материалов в                          </a:t>
            </a:r>
            <a:r>
              <a:rPr lang="ru-RU" b="1" dirty="0" smtClean="0">
                <a:solidFill>
                  <a:srgbClr val="E1561C"/>
                </a:solidFill>
                <a:latin typeface="PT Sans" panose="020B0503020203020204" pitchFamily="34" charset="-52"/>
              </a:rPr>
              <a:t>Государственной компании </a:t>
            </a:r>
            <a:r>
              <a:rPr lang="ru-RU" b="1" dirty="0">
                <a:solidFill>
                  <a:srgbClr val="E1561C"/>
                </a:solidFill>
                <a:latin typeface="PT Sans" panose="020B0503020203020204" pitchFamily="34" charset="-52"/>
              </a:rPr>
              <a:t>«Автодор</a:t>
            </a:r>
            <a:r>
              <a:rPr lang="ru-RU" b="1" dirty="0" smtClean="0">
                <a:solidFill>
                  <a:srgbClr val="E1561C"/>
                </a:solidFill>
                <a:latin typeface="PT Sans" panose="020B0503020203020204" pitchFamily="34" charset="-52"/>
              </a:rPr>
              <a:t>»</a:t>
            </a:r>
          </a:p>
          <a:p>
            <a:pPr algn="ctr"/>
            <a:r>
              <a:rPr lang="ru-RU" b="1" dirty="0" smtClean="0">
                <a:latin typeface="PT Sans" panose="020B0503020203020204" pitchFamily="34" charset="-52"/>
              </a:rPr>
              <a:t> («</a:t>
            </a:r>
            <a:r>
              <a:rPr lang="ru-RU" b="1" dirty="0">
                <a:latin typeface="PT Sans" panose="020B0503020203020204" pitchFamily="34" charset="-52"/>
              </a:rPr>
              <a:t>С</a:t>
            </a:r>
            <a:r>
              <a:rPr lang="ru-RU" b="1" dirty="0" smtClean="0">
                <a:latin typeface="PT Sans" panose="020B0503020203020204" pitchFamily="34" charset="-52"/>
              </a:rPr>
              <a:t>истема одного окна»)</a:t>
            </a:r>
            <a:endParaRPr lang="ru-RU" b="1" dirty="0">
              <a:latin typeface="PT Sans" panose="020B0503020203020204" pitchFamily="34" charset="-52"/>
            </a:endParaRPr>
          </a:p>
          <a:p>
            <a:pPr algn="ctr"/>
            <a:endParaRPr lang="ru-RU" b="1" dirty="0">
              <a:solidFill>
                <a:srgbClr val="E1561C"/>
              </a:solidFill>
              <a:latin typeface="PT Sans" panose="020B0503020203020204" pitchFamily="34" charset="-52"/>
            </a:endParaRPr>
          </a:p>
        </p:txBody>
      </p:sp>
      <p:cxnSp>
        <p:nvCxnSpPr>
          <p:cNvPr id="4" name="Прямая со стрелкой 3"/>
          <p:cNvCxnSpPr/>
          <p:nvPr/>
        </p:nvCxnSpPr>
        <p:spPr>
          <a:xfrm flipH="1">
            <a:off x="1482968" y="2917193"/>
            <a:ext cx="97693" cy="568963"/>
          </a:xfrm>
          <a:prstGeom prst="straightConnector1">
            <a:avLst/>
          </a:prstGeom>
          <a:ln w="28575">
            <a:solidFill>
              <a:schemeClr val="tx1"/>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p:cNvCxnSpPr/>
          <p:nvPr/>
        </p:nvCxnSpPr>
        <p:spPr>
          <a:xfrm>
            <a:off x="4861171" y="2877793"/>
            <a:ext cx="0" cy="588663"/>
          </a:xfrm>
          <a:prstGeom prst="straightConnector1">
            <a:avLst/>
          </a:prstGeom>
          <a:ln w="28575">
            <a:solidFill>
              <a:schemeClr val="tx1"/>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8034325" y="2766794"/>
            <a:ext cx="101603" cy="561163"/>
          </a:xfrm>
          <a:prstGeom prst="straightConnector1">
            <a:avLst/>
          </a:prstGeom>
          <a:ln w="28575">
            <a:solidFill>
              <a:schemeClr val="tx1"/>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10720297" y="2877792"/>
            <a:ext cx="101603" cy="588663"/>
          </a:xfrm>
          <a:prstGeom prst="straightConnector1">
            <a:avLst/>
          </a:prstGeom>
          <a:ln w="28575">
            <a:solidFill>
              <a:schemeClr val="tx1"/>
            </a:solidFill>
            <a:tailEnd type="arrow"/>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25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Номер слайда 3"/>
          <p:cNvSpPr>
            <a:spLocks noGrp="1"/>
          </p:cNvSpPr>
          <p:nvPr>
            <p:ph type="sldNum" sz="quarter" idx="12"/>
          </p:nvPr>
        </p:nvSpPr>
        <p:spPr>
          <a:xfrm>
            <a:off x="915763" y="6322992"/>
            <a:ext cx="520655"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5</a:t>
            </a:r>
          </a:p>
        </p:txBody>
      </p:sp>
      <p:sp>
        <p:nvSpPr>
          <p:cNvPr id="19" name="Прямоугольник 18"/>
          <p:cNvSpPr/>
          <p:nvPr/>
        </p:nvSpPr>
        <p:spPr>
          <a:xfrm>
            <a:off x="74897" y="1226594"/>
            <a:ext cx="11940203" cy="1754326"/>
          </a:xfrm>
          <a:prstGeom prst="rect">
            <a:avLst/>
          </a:prstGeom>
        </p:spPr>
        <p:txBody>
          <a:bodyPr wrap="square">
            <a:spAutoFit/>
          </a:bodyPr>
          <a:lstStyle/>
          <a:p>
            <a:r>
              <a:rPr lang="ru-RU" dirty="0">
                <a:solidFill>
                  <a:prstClr val="black"/>
                </a:solidFill>
                <a:latin typeface="PT Sans" panose="020B0503020203020204" pitchFamily="34" charset="-52"/>
                <a:cs typeface="Arial" panose="020B0604020202020204" pitchFamily="34" charset="0"/>
              </a:rPr>
              <a:t>19 марта 2014 г. приказом </a:t>
            </a:r>
            <a:r>
              <a:rPr lang="ru-RU" dirty="0" smtClean="0">
                <a:solidFill>
                  <a:prstClr val="black"/>
                </a:solidFill>
                <a:latin typeface="PT Sans" panose="020B0503020203020204" pitchFamily="34" charset="-52"/>
                <a:cs typeface="Arial" panose="020B0604020202020204" pitchFamily="34" charset="0"/>
              </a:rPr>
              <a:t>Государственной компании </a:t>
            </a:r>
            <a:r>
              <a:rPr lang="ru-RU" dirty="0">
                <a:solidFill>
                  <a:prstClr val="black"/>
                </a:solidFill>
                <a:latin typeface="PT Sans" panose="020B0503020203020204" pitchFamily="34" charset="-52"/>
                <a:cs typeface="Arial" panose="020B0604020202020204" pitchFamily="34" charset="0"/>
              </a:rPr>
              <a:t>«Автодор» создан Экспертный Совет по вопросам обеспечения эффективности закупок, проводимых </a:t>
            </a:r>
            <a:r>
              <a:rPr lang="ru-RU" dirty="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Государственной </a:t>
            </a:r>
            <a:r>
              <a:rPr lang="ru-RU" dirty="0" smtClean="0">
                <a:solidFill>
                  <a:prstClr val="black"/>
                </a:solidFill>
                <a:latin typeface="PT Sans" panose="020B0503020203020204" pitchFamily="34" charset="-52"/>
                <a:ea typeface="Tahoma" panose="020B0604030504040204" pitchFamily="34" charset="0"/>
                <a:cs typeface="Arial" panose="020B0604020202020204" pitchFamily="34" charset="0"/>
              </a:rPr>
              <a:t>компанией</a:t>
            </a:r>
            <a:r>
              <a:rPr lang="ru-RU" dirty="0" smtClean="0">
                <a:solidFill>
                  <a:prstClr val="black"/>
                </a:solidFill>
                <a:latin typeface="PT Sans" panose="020B0503020203020204" pitchFamily="34" charset="-52"/>
                <a:cs typeface="Arial" panose="020B0604020202020204" pitchFamily="34" charset="0"/>
              </a:rPr>
              <a:t> </a:t>
            </a:r>
            <a:r>
              <a:rPr lang="ru-RU" dirty="0">
                <a:solidFill>
                  <a:prstClr val="black"/>
                </a:solidFill>
                <a:latin typeface="PT Sans" panose="020B0503020203020204" pitchFamily="34" charset="-52"/>
                <a:cs typeface="Arial" panose="020B0604020202020204" pitchFamily="34" charset="0"/>
              </a:rPr>
              <a:t>«Автодор</a:t>
            </a:r>
            <a:r>
              <a:rPr lang="ru-RU" dirty="0" smtClean="0">
                <a:solidFill>
                  <a:prstClr val="black"/>
                </a:solidFill>
                <a:latin typeface="PT Sans" panose="020B0503020203020204" pitchFamily="34" charset="-52"/>
                <a:cs typeface="Arial" panose="020B0604020202020204" pitchFamily="34" charset="0"/>
              </a:rPr>
              <a:t>»</a:t>
            </a:r>
          </a:p>
          <a:p>
            <a:endParaRPr lang="ru-RU" dirty="0" smtClean="0">
              <a:solidFill>
                <a:prstClr val="black"/>
              </a:solidFill>
              <a:latin typeface="PT Sans" panose="020B0503020203020204" pitchFamily="34" charset="-52"/>
              <a:cs typeface="Arial" panose="020B0604020202020204" pitchFamily="34" charset="0"/>
            </a:endParaRPr>
          </a:p>
          <a:p>
            <a:r>
              <a:rPr lang="ru-RU" dirty="0" smtClean="0">
                <a:solidFill>
                  <a:prstClr val="black"/>
                </a:solidFill>
                <a:latin typeface="PT Sans" panose="020B0503020203020204" pitchFamily="34" charset="-52"/>
                <a:cs typeface="Arial" panose="020B0604020202020204" pitchFamily="34" charset="0"/>
              </a:rPr>
              <a:t>За период существования Экспертного </a:t>
            </a:r>
            <a:r>
              <a:rPr lang="ru-RU" dirty="0">
                <a:solidFill>
                  <a:prstClr val="black"/>
                </a:solidFill>
                <a:latin typeface="PT Sans" panose="020B0503020203020204" pitchFamily="34" charset="-52"/>
                <a:cs typeface="Arial" panose="020B0604020202020204" pitchFamily="34" charset="0"/>
              </a:rPr>
              <a:t>с</a:t>
            </a:r>
            <a:r>
              <a:rPr lang="ru-RU" dirty="0" smtClean="0">
                <a:solidFill>
                  <a:prstClr val="black"/>
                </a:solidFill>
                <a:latin typeface="PT Sans" panose="020B0503020203020204" pitchFamily="34" charset="-52"/>
                <a:cs typeface="Arial" panose="020B0604020202020204" pitchFamily="34" charset="0"/>
              </a:rPr>
              <a:t>овета Государственная компания «Автодор» провела 1</a:t>
            </a:r>
            <a:r>
              <a:rPr lang="en-US" dirty="0" smtClean="0">
                <a:solidFill>
                  <a:prstClr val="black"/>
                </a:solidFill>
                <a:latin typeface="PT Sans" panose="020B0503020203020204" pitchFamily="34" charset="-52"/>
                <a:cs typeface="Arial" panose="020B0604020202020204" pitchFamily="34" charset="0"/>
              </a:rPr>
              <a:t>1</a:t>
            </a:r>
            <a:r>
              <a:rPr lang="ru-RU" dirty="0" smtClean="0">
                <a:solidFill>
                  <a:prstClr val="black"/>
                </a:solidFill>
                <a:latin typeface="PT Sans" panose="020B0503020203020204" pitchFamily="34" charset="-52"/>
                <a:cs typeface="Arial" panose="020B0604020202020204" pitchFamily="34" charset="0"/>
              </a:rPr>
              <a:t> заседаний</a:t>
            </a:r>
          </a:p>
          <a:p>
            <a:endParaRPr lang="ru-RU" dirty="0" smtClean="0">
              <a:solidFill>
                <a:prstClr val="black"/>
              </a:solidFill>
              <a:latin typeface="PT Sans" panose="020B0503020203020204" pitchFamily="34" charset="-52"/>
              <a:cs typeface="Arial" panose="020B0604020202020204" pitchFamily="34" charset="0"/>
            </a:endParaRPr>
          </a:p>
          <a:p>
            <a:r>
              <a:rPr lang="ru-RU" dirty="0" smtClean="0">
                <a:solidFill>
                  <a:prstClr val="black"/>
                </a:solidFill>
                <a:latin typeface="PT Sans" panose="020B0503020203020204" pitchFamily="34" charset="-52"/>
                <a:cs typeface="Arial" panose="020B0604020202020204" pitchFamily="34" charset="0"/>
              </a:rPr>
              <a:t>В </a:t>
            </a:r>
            <a:r>
              <a:rPr lang="ru-RU" dirty="0">
                <a:solidFill>
                  <a:prstClr val="black"/>
                </a:solidFill>
                <a:latin typeface="PT Sans" panose="020B0503020203020204" pitchFamily="34" charset="-52"/>
                <a:cs typeface="Arial" panose="020B0604020202020204" pitchFamily="34" charset="0"/>
              </a:rPr>
              <a:t>состав Экспертного совета входят:</a:t>
            </a:r>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 </a:t>
            </a:r>
          </a:p>
        </p:txBody>
      </p:sp>
      <p:sp>
        <p:nvSpPr>
          <p:cNvPr id="22" name="Прямоугольник 21"/>
          <p:cNvSpPr/>
          <p:nvPr/>
        </p:nvSpPr>
        <p:spPr>
          <a:xfrm>
            <a:off x="392477" y="4911603"/>
            <a:ext cx="4325335" cy="923330"/>
          </a:xfrm>
          <a:prstGeom prst="rect">
            <a:avLst/>
          </a:prstGeom>
        </p:spPr>
        <p:txBody>
          <a:bodyPr wrap="square">
            <a:spAutoFit/>
          </a:bodyPr>
          <a:lstStyle/>
          <a:p>
            <a:pPr algn="ctr"/>
            <a:r>
              <a:rPr lang="ru-RU" b="1" dirty="0">
                <a:solidFill>
                  <a:prstClr val="black"/>
                </a:solidFill>
                <a:latin typeface="PT Sans" panose="020B0503020203020204" pitchFamily="34" charset="-52"/>
              </a:rPr>
              <a:t>Представители группы компаний «Автодор» - 10 членов Экспертного совета</a:t>
            </a:r>
          </a:p>
        </p:txBody>
      </p:sp>
      <p:sp>
        <p:nvSpPr>
          <p:cNvPr id="23" name="Прямоугольник 22"/>
          <p:cNvSpPr/>
          <p:nvPr/>
        </p:nvSpPr>
        <p:spPr>
          <a:xfrm>
            <a:off x="5277322" y="4846289"/>
            <a:ext cx="6271847" cy="1477328"/>
          </a:xfrm>
          <a:prstGeom prst="rect">
            <a:avLst/>
          </a:prstGeom>
        </p:spPr>
        <p:txBody>
          <a:bodyPr wrap="square">
            <a:spAutoFit/>
          </a:bodyPr>
          <a:lstStyle/>
          <a:p>
            <a:pPr algn="ctr"/>
            <a:r>
              <a:rPr lang="ru-RU" b="1" dirty="0">
                <a:solidFill>
                  <a:prstClr val="black"/>
                </a:solidFill>
                <a:latin typeface="PT Sans" panose="020B0503020203020204" pitchFamily="34" charset="-52"/>
              </a:rPr>
              <a:t>Представители Агентства стратегических инициатив </a:t>
            </a:r>
            <a:r>
              <a:rPr lang="en-US" b="1" dirty="0" smtClean="0">
                <a:solidFill>
                  <a:prstClr val="black"/>
                </a:solidFill>
                <a:latin typeface="PT Sans" panose="020B0503020203020204" pitchFamily="34" charset="-52"/>
              </a:rPr>
              <a:t/>
            </a:r>
            <a:br>
              <a:rPr lang="en-US" b="1" dirty="0" smtClean="0">
                <a:solidFill>
                  <a:prstClr val="black"/>
                </a:solidFill>
                <a:latin typeface="PT Sans" panose="020B0503020203020204" pitchFamily="34" charset="-52"/>
              </a:rPr>
            </a:br>
            <a:r>
              <a:rPr lang="ru-RU" b="1" dirty="0" smtClean="0">
                <a:solidFill>
                  <a:prstClr val="black"/>
                </a:solidFill>
                <a:latin typeface="PT Sans" panose="020B0503020203020204" pitchFamily="34" charset="-52"/>
              </a:rPr>
              <a:t>по </a:t>
            </a:r>
            <a:r>
              <a:rPr lang="ru-RU" b="1" dirty="0">
                <a:solidFill>
                  <a:prstClr val="black"/>
                </a:solidFill>
                <a:latin typeface="PT Sans" panose="020B0503020203020204" pitchFamily="34" charset="-52"/>
              </a:rPr>
              <a:t>продвижению новых проектов, </a:t>
            </a:r>
            <a:r>
              <a:rPr lang="ru-RU" b="1" dirty="0" smtClean="0">
                <a:solidFill>
                  <a:prstClr val="black"/>
                </a:solidFill>
                <a:latin typeface="PT Sans" panose="020B0503020203020204" pitchFamily="34" charset="-52"/>
              </a:rPr>
              <a:t>Деловой </a:t>
            </a:r>
            <a:r>
              <a:rPr lang="ru-RU" b="1" dirty="0">
                <a:solidFill>
                  <a:prstClr val="black"/>
                </a:solidFill>
                <a:latin typeface="PT Sans" panose="020B0503020203020204" pitchFamily="34" charset="-52"/>
              </a:rPr>
              <a:t>России, Опоры России, РОСНАНО, </a:t>
            </a:r>
            <a:r>
              <a:rPr lang="ru-RU" b="1" dirty="0" smtClean="0">
                <a:solidFill>
                  <a:prstClr val="black"/>
                </a:solidFill>
                <a:latin typeface="PT Sans" panose="020B0503020203020204" pitchFamily="34" charset="-52"/>
              </a:rPr>
              <a:t>Общественной палаты РФ, Торгово-промышленной </a:t>
            </a:r>
            <a:r>
              <a:rPr lang="ru-RU" b="1" dirty="0">
                <a:solidFill>
                  <a:prstClr val="black"/>
                </a:solidFill>
                <a:latin typeface="PT Sans" panose="020B0503020203020204" pitchFamily="34" charset="-52"/>
              </a:rPr>
              <a:t>палаты РФ и представители </a:t>
            </a:r>
            <a:r>
              <a:rPr lang="ru-RU" b="1" dirty="0" smtClean="0">
                <a:solidFill>
                  <a:prstClr val="black"/>
                </a:solidFill>
                <a:latin typeface="PT Sans" panose="020B0503020203020204" pitchFamily="34" charset="-52"/>
              </a:rPr>
              <a:t>бизнес </a:t>
            </a:r>
            <a:r>
              <a:rPr lang="ru-RU" b="1" dirty="0">
                <a:solidFill>
                  <a:prstClr val="black"/>
                </a:solidFill>
                <a:latin typeface="PT Sans" panose="020B0503020203020204" pitchFamily="34" charset="-52"/>
              </a:rPr>
              <a:t>- сообщества – 10 членов Экспертного совета</a:t>
            </a:r>
          </a:p>
        </p:txBody>
      </p:sp>
      <p:grpSp>
        <p:nvGrpSpPr>
          <p:cNvPr id="7" name="Группа 6"/>
          <p:cNvGrpSpPr/>
          <p:nvPr/>
        </p:nvGrpSpPr>
        <p:grpSpPr>
          <a:xfrm>
            <a:off x="755367" y="3169390"/>
            <a:ext cx="3464679" cy="1432167"/>
            <a:chOff x="211896" y="3474657"/>
            <a:chExt cx="3464678" cy="1432167"/>
          </a:xfrm>
        </p:grpSpPr>
        <p:sp>
          <p:nvSpPr>
            <p:cNvPr id="6" name="Freeform 5"/>
            <p:cNvSpPr>
              <a:spLocks noEditPoints="1"/>
            </p:cNvSpPr>
            <p:nvPr/>
          </p:nvSpPr>
          <p:spPr bwMode="auto">
            <a:xfrm>
              <a:off x="211896"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4" name="Freeform 5"/>
            <p:cNvSpPr>
              <a:spLocks noEditPoints="1"/>
            </p:cNvSpPr>
            <p:nvPr/>
          </p:nvSpPr>
          <p:spPr bwMode="auto">
            <a:xfrm>
              <a:off x="915744"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5" name="Freeform 5"/>
            <p:cNvSpPr>
              <a:spLocks noEditPoints="1"/>
            </p:cNvSpPr>
            <p:nvPr/>
          </p:nvSpPr>
          <p:spPr bwMode="auto">
            <a:xfrm>
              <a:off x="1619592"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6" name="Freeform 5"/>
            <p:cNvSpPr>
              <a:spLocks noEditPoints="1"/>
            </p:cNvSpPr>
            <p:nvPr/>
          </p:nvSpPr>
          <p:spPr bwMode="auto">
            <a:xfrm>
              <a:off x="2323440"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7" name="Freeform 5"/>
            <p:cNvSpPr>
              <a:spLocks noEditPoints="1"/>
            </p:cNvSpPr>
            <p:nvPr/>
          </p:nvSpPr>
          <p:spPr bwMode="auto">
            <a:xfrm>
              <a:off x="3000007"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8" name="Freeform 5"/>
            <p:cNvSpPr>
              <a:spLocks noEditPoints="1"/>
            </p:cNvSpPr>
            <p:nvPr/>
          </p:nvSpPr>
          <p:spPr bwMode="auto">
            <a:xfrm>
              <a:off x="211896"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29" name="Freeform 5"/>
            <p:cNvSpPr>
              <a:spLocks noEditPoints="1"/>
            </p:cNvSpPr>
            <p:nvPr/>
          </p:nvSpPr>
          <p:spPr bwMode="auto">
            <a:xfrm>
              <a:off x="915744"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0" name="Freeform 5"/>
            <p:cNvSpPr>
              <a:spLocks noEditPoints="1"/>
            </p:cNvSpPr>
            <p:nvPr/>
          </p:nvSpPr>
          <p:spPr bwMode="auto">
            <a:xfrm>
              <a:off x="1619592"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1" name="Freeform 5"/>
            <p:cNvSpPr>
              <a:spLocks noEditPoints="1"/>
            </p:cNvSpPr>
            <p:nvPr/>
          </p:nvSpPr>
          <p:spPr bwMode="auto">
            <a:xfrm>
              <a:off x="2323440"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2" name="Freeform 5"/>
            <p:cNvSpPr>
              <a:spLocks noEditPoints="1"/>
            </p:cNvSpPr>
            <p:nvPr/>
          </p:nvSpPr>
          <p:spPr bwMode="auto">
            <a:xfrm>
              <a:off x="3000007"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grpSp>
      <p:grpSp>
        <p:nvGrpSpPr>
          <p:cNvPr id="33" name="Группа 32"/>
          <p:cNvGrpSpPr/>
          <p:nvPr/>
        </p:nvGrpSpPr>
        <p:grpSpPr>
          <a:xfrm>
            <a:off x="6686029" y="3193703"/>
            <a:ext cx="3464679" cy="1432167"/>
            <a:chOff x="211896" y="3474657"/>
            <a:chExt cx="3464678" cy="1432167"/>
          </a:xfrm>
        </p:grpSpPr>
        <p:sp>
          <p:nvSpPr>
            <p:cNvPr id="34" name="Freeform 5"/>
            <p:cNvSpPr>
              <a:spLocks noEditPoints="1"/>
            </p:cNvSpPr>
            <p:nvPr/>
          </p:nvSpPr>
          <p:spPr bwMode="auto">
            <a:xfrm>
              <a:off x="211896"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5" name="Freeform 5"/>
            <p:cNvSpPr>
              <a:spLocks noEditPoints="1"/>
            </p:cNvSpPr>
            <p:nvPr/>
          </p:nvSpPr>
          <p:spPr bwMode="auto">
            <a:xfrm>
              <a:off x="915744"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6" name="Freeform 5"/>
            <p:cNvSpPr>
              <a:spLocks noEditPoints="1"/>
            </p:cNvSpPr>
            <p:nvPr/>
          </p:nvSpPr>
          <p:spPr bwMode="auto">
            <a:xfrm>
              <a:off x="1619592"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7" name="Freeform 5"/>
            <p:cNvSpPr>
              <a:spLocks noEditPoints="1"/>
            </p:cNvSpPr>
            <p:nvPr/>
          </p:nvSpPr>
          <p:spPr bwMode="auto">
            <a:xfrm>
              <a:off x="2323440"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8" name="Freeform 5"/>
            <p:cNvSpPr>
              <a:spLocks noEditPoints="1"/>
            </p:cNvSpPr>
            <p:nvPr/>
          </p:nvSpPr>
          <p:spPr bwMode="auto">
            <a:xfrm>
              <a:off x="3000007" y="3474657"/>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39" name="Freeform 5"/>
            <p:cNvSpPr>
              <a:spLocks noEditPoints="1"/>
            </p:cNvSpPr>
            <p:nvPr/>
          </p:nvSpPr>
          <p:spPr bwMode="auto">
            <a:xfrm>
              <a:off x="211896"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0" name="Freeform 5"/>
            <p:cNvSpPr>
              <a:spLocks noEditPoints="1"/>
            </p:cNvSpPr>
            <p:nvPr/>
          </p:nvSpPr>
          <p:spPr bwMode="auto">
            <a:xfrm>
              <a:off x="915744"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1" name="Freeform 5"/>
            <p:cNvSpPr>
              <a:spLocks noEditPoints="1"/>
            </p:cNvSpPr>
            <p:nvPr/>
          </p:nvSpPr>
          <p:spPr bwMode="auto">
            <a:xfrm>
              <a:off x="1619592"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2" name="Freeform 5"/>
            <p:cNvSpPr>
              <a:spLocks noEditPoints="1"/>
            </p:cNvSpPr>
            <p:nvPr/>
          </p:nvSpPr>
          <p:spPr bwMode="auto">
            <a:xfrm>
              <a:off x="2323440"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sp>
          <p:nvSpPr>
            <p:cNvPr id="43" name="Freeform 5"/>
            <p:cNvSpPr>
              <a:spLocks noEditPoints="1"/>
            </p:cNvSpPr>
            <p:nvPr/>
          </p:nvSpPr>
          <p:spPr bwMode="auto">
            <a:xfrm>
              <a:off x="3000007" y="4215053"/>
              <a:ext cx="676567" cy="691771"/>
            </a:xfrm>
            <a:custGeom>
              <a:avLst/>
              <a:gdLst>
                <a:gd name="T0" fmla="*/ 216 w 223"/>
                <a:gd name="T1" fmla="*/ 169 h 228"/>
                <a:gd name="T2" fmla="*/ 151 w 223"/>
                <a:gd name="T3" fmla="*/ 137 h 228"/>
                <a:gd name="T4" fmla="*/ 180 w 223"/>
                <a:gd name="T5" fmla="*/ 95 h 228"/>
                <a:gd name="T6" fmla="*/ 175 w 223"/>
                <a:gd name="T7" fmla="*/ 59 h 228"/>
                <a:gd name="T8" fmla="*/ 52 w 223"/>
                <a:gd name="T9" fmla="*/ 57 h 228"/>
                <a:gd name="T10" fmla="*/ 45 w 223"/>
                <a:gd name="T11" fmla="*/ 94 h 228"/>
                <a:gd name="T12" fmla="*/ 74 w 223"/>
                <a:gd name="T13" fmla="*/ 136 h 228"/>
                <a:gd name="T14" fmla="*/ 8 w 223"/>
                <a:gd name="T15" fmla="*/ 167 h 228"/>
                <a:gd name="T16" fmla="*/ 4 w 223"/>
                <a:gd name="T17" fmla="*/ 220 h 228"/>
                <a:gd name="T18" fmla="*/ 205 w 223"/>
                <a:gd name="T19" fmla="*/ 228 h 228"/>
                <a:gd name="T20" fmla="*/ 218 w 223"/>
                <a:gd name="T21" fmla="*/ 222 h 228"/>
                <a:gd name="T22" fmla="*/ 108 w 223"/>
                <a:gd name="T23" fmla="*/ 165 h 228"/>
                <a:gd name="T24" fmla="*/ 67 w 223"/>
                <a:gd name="T25" fmla="*/ 146 h 228"/>
                <a:gd name="T26" fmla="*/ 102 w 223"/>
                <a:gd name="T27" fmla="*/ 158 h 228"/>
                <a:gd name="T28" fmla="*/ 108 w 223"/>
                <a:gd name="T29" fmla="*/ 165 h 228"/>
                <a:gd name="T30" fmla="*/ 116 w 223"/>
                <a:gd name="T31" fmla="*/ 166 h 228"/>
                <a:gd name="T32" fmla="*/ 122 w 223"/>
                <a:gd name="T33" fmla="*/ 158 h 228"/>
                <a:gd name="T34" fmla="*/ 157 w 223"/>
                <a:gd name="T35" fmla="*/ 147 h 228"/>
                <a:gd name="T36" fmla="*/ 67 w 223"/>
                <a:gd name="T37" fmla="*/ 102 h 228"/>
                <a:gd name="T38" fmla="*/ 58 w 223"/>
                <a:gd name="T39" fmla="*/ 79 h 228"/>
                <a:gd name="T40" fmla="*/ 61 w 223"/>
                <a:gd name="T41" fmla="*/ 58 h 228"/>
                <a:gd name="T42" fmla="*/ 166 w 223"/>
                <a:gd name="T43" fmla="*/ 59 h 228"/>
                <a:gd name="T44" fmla="*/ 169 w 223"/>
                <a:gd name="T45" fmla="*/ 80 h 228"/>
                <a:gd name="T46" fmla="*/ 159 w 223"/>
                <a:gd name="T47" fmla="*/ 103 h 228"/>
                <a:gd name="T48" fmla="*/ 138 w 223"/>
                <a:gd name="T49" fmla="*/ 138 h 228"/>
                <a:gd name="T50" fmla="*/ 114 w 223"/>
                <a:gd name="T51" fmla="*/ 150 h 228"/>
                <a:gd name="T52" fmla="*/ 111 w 223"/>
                <a:gd name="T53" fmla="*/ 150 h 228"/>
                <a:gd name="T54" fmla="*/ 86 w 223"/>
                <a:gd name="T55" fmla="*/ 137 h 228"/>
                <a:gd name="T56" fmla="*/ 67 w 223"/>
                <a:gd name="T57" fmla="*/ 102 h 228"/>
                <a:gd name="T58" fmla="*/ 169 w 223"/>
                <a:gd name="T59" fmla="*/ 220 h 228"/>
                <a:gd name="T60" fmla="*/ 165 w 223"/>
                <a:gd name="T61" fmla="*/ 196 h 228"/>
                <a:gd name="T62" fmla="*/ 160 w 223"/>
                <a:gd name="T63" fmla="*/ 219 h 228"/>
                <a:gd name="T64" fmla="*/ 62 w 223"/>
                <a:gd name="T65" fmla="*/ 199 h 228"/>
                <a:gd name="T66" fmla="*/ 54 w 223"/>
                <a:gd name="T67" fmla="*/ 199 h 228"/>
                <a:gd name="T68" fmla="*/ 18 w 223"/>
                <a:gd name="T69" fmla="*/ 218 h 228"/>
                <a:gd name="T70" fmla="*/ 9 w 223"/>
                <a:gd name="T71" fmla="*/ 207 h 228"/>
                <a:gd name="T72" fmla="*/ 32 w 223"/>
                <a:gd name="T73" fmla="*/ 153 h 228"/>
                <a:gd name="T74" fmla="*/ 109 w 223"/>
                <a:gd name="T75" fmla="*/ 207 h 228"/>
                <a:gd name="T76" fmla="*/ 115 w 223"/>
                <a:gd name="T77" fmla="*/ 207 h 228"/>
                <a:gd name="T78" fmla="*/ 192 w 223"/>
                <a:gd name="T79" fmla="*/ 155 h 228"/>
                <a:gd name="T80" fmla="*/ 214 w 223"/>
                <a:gd name="T81" fmla="*/ 209 h 228"/>
                <a:gd name="T82" fmla="*/ 205 w 223"/>
                <a:gd name="T83" fmla="*/ 220 h 228"/>
                <a:gd name="T84" fmla="*/ 205 w 223"/>
                <a:gd name="T85" fmla="*/ 220 h 228"/>
                <a:gd name="T86" fmla="*/ 205 w 223"/>
                <a:gd name="T87" fmla="*/ 220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3" h="228">
                  <a:moveTo>
                    <a:pt x="222" y="208"/>
                  </a:moveTo>
                  <a:cubicBezTo>
                    <a:pt x="216" y="169"/>
                    <a:pt x="216" y="169"/>
                    <a:pt x="216" y="169"/>
                  </a:cubicBezTo>
                  <a:cubicBezTo>
                    <a:pt x="214" y="159"/>
                    <a:pt x="205" y="149"/>
                    <a:pt x="194" y="146"/>
                  </a:cubicBezTo>
                  <a:cubicBezTo>
                    <a:pt x="151" y="137"/>
                    <a:pt x="151" y="137"/>
                    <a:pt x="151" y="137"/>
                  </a:cubicBezTo>
                  <a:cubicBezTo>
                    <a:pt x="157" y="129"/>
                    <a:pt x="162" y="120"/>
                    <a:pt x="166" y="111"/>
                  </a:cubicBezTo>
                  <a:cubicBezTo>
                    <a:pt x="172" y="108"/>
                    <a:pt x="178" y="103"/>
                    <a:pt x="180" y="95"/>
                  </a:cubicBezTo>
                  <a:cubicBezTo>
                    <a:pt x="183" y="86"/>
                    <a:pt x="180" y="77"/>
                    <a:pt x="174" y="73"/>
                  </a:cubicBezTo>
                  <a:cubicBezTo>
                    <a:pt x="175" y="59"/>
                    <a:pt x="175" y="59"/>
                    <a:pt x="175" y="59"/>
                  </a:cubicBezTo>
                  <a:cubicBezTo>
                    <a:pt x="175" y="25"/>
                    <a:pt x="150" y="0"/>
                    <a:pt x="114" y="0"/>
                  </a:cubicBezTo>
                  <a:cubicBezTo>
                    <a:pt x="79" y="0"/>
                    <a:pt x="53" y="24"/>
                    <a:pt x="52" y="57"/>
                  </a:cubicBezTo>
                  <a:cubicBezTo>
                    <a:pt x="52" y="72"/>
                    <a:pt x="52" y="72"/>
                    <a:pt x="52" y="72"/>
                  </a:cubicBezTo>
                  <a:cubicBezTo>
                    <a:pt x="46" y="75"/>
                    <a:pt x="43" y="84"/>
                    <a:pt x="45" y="94"/>
                  </a:cubicBezTo>
                  <a:cubicBezTo>
                    <a:pt x="47" y="101"/>
                    <a:pt x="54" y="107"/>
                    <a:pt x="60" y="109"/>
                  </a:cubicBezTo>
                  <a:cubicBezTo>
                    <a:pt x="63" y="119"/>
                    <a:pt x="68" y="128"/>
                    <a:pt x="74" y="136"/>
                  </a:cubicBezTo>
                  <a:cubicBezTo>
                    <a:pt x="30" y="144"/>
                    <a:pt x="30" y="144"/>
                    <a:pt x="30" y="144"/>
                  </a:cubicBezTo>
                  <a:cubicBezTo>
                    <a:pt x="20" y="146"/>
                    <a:pt x="10" y="156"/>
                    <a:pt x="8" y="167"/>
                  </a:cubicBezTo>
                  <a:cubicBezTo>
                    <a:pt x="1" y="205"/>
                    <a:pt x="1" y="205"/>
                    <a:pt x="1" y="205"/>
                  </a:cubicBezTo>
                  <a:cubicBezTo>
                    <a:pt x="0" y="211"/>
                    <a:pt x="1" y="216"/>
                    <a:pt x="4" y="220"/>
                  </a:cubicBezTo>
                  <a:cubicBezTo>
                    <a:pt x="7" y="224"/>
                    <a:pt x="12" y="226"/>
                    <a:pt x="18" y="226"/>
                  </a:cubicBezTo>
                  <a:cubicBezTo>
                    <a:pt x="205" y="228"/>
                    <a:pt x="205" y="228"/>
                    <a:pt x="205" y="228"/>
                  </a:cubicBezTo>
                  <a:cubicBezTo>
                    <a:pt x="205" y="228"/>
                    <a:pt x="205" y="228"/>
                    <a:pt x="205" y="228"/>
                  </a:cubicBezTo>
                  <a:cubicBezTo>
                    <a:pt x="210" y="228"/>
                    <a:pt x="215" y="226"/>
                    <a:pt x="218" y="222"/>
                  </a:cubicBezTo>
                  <a:cubicBezTo>
                    <a:pt x="222" y="218"/>
                    <a:pt x="223" y="213"/>
                    <a:pt x="222" y="208"/>
                  </a:cubicBezTo>
                  <a:close/>
                  <a:moveTo>
                    <a:pt x="108" y="165"/>
                  </a:moveTo>
                  <a:cubicBezTo>
                    <a:pt x="103" y="187"/>
                    <a:pt x="103" y="187"/>
                    <a:pt x="103" y="187"/>
                  </a:cubicBezTo>
                  <a:cubicBezTo>
                    <a:pt x="67" y="146"/>
                    <a:pt x="67" y="146"/>
                    <a:pt x="67" y="146"/>
                  </a:cubicBezTo>
                  <a:cubicBezTo>
                    <a:pt x="80" y="143"/>
                    <a:pt x="80" y="143"/>
                    <a:pt x="80" y="143"/>
                  </a:cubicBezTo>
                  <a:cubicBezTo>
                    <a:pt x="86" y="150"/>
                    <a:pt x="93" y="155"/>
                    <a:pt x="102" y="158"/>
                  </a:cubicBezTo>
                  <a:cubicBezTo>
                    <a:pt x="101" y="159"/>
                    <a:pt x="101" y="159"/>
                    <a:pt x="101" y="159"/>
                  </a:cubicBezTo>
                  <a:lnTo>
                    <a:pt x="108" y="165"/>
                  </a:lnTo>
                  <a:close/>
                  <a:moveTo>
                    <a:pt x="121" y="188"/>
                  </a:moveTo>
                  <a:cubicBezTo>
                    <a:pt x="116" y="166"/>
                    <a:pt x="116" y="166"/>
                    <a:pt x="116" y="166"/>
                  </a:cubicBezTo>
                  <a:cubicBezTo>
                    <a:pt x="123" y="159"/>
                    <a:pt x="123" y="159"/>
                    <a:pt x="123" y="159"/>
                  </a:cubicBezTo>
                  <a:cubicBezTo>
                    <a:pt x="122" y="158"/>
                    <a:pt x="122" y="158"/>
                    <a:pt x="122" y="158"/>
                  </a:cubicBezTo>
                  <a:cubicBezTo>
                    <a:pt x="131" y="156"/>
                    <a:pt x="138" y="151"/>
                    <a:pt x="145" y="144"/>
                  </a:cubicBezTo>
                  <a:cubicBezTo>
                    <a:pt x="157" y="147"/>
                    <a:pt x="157" y="147"/>
                    <a:pt x="157" y="147"/>
                  </a:cubicBezTo>
                  <a:lnTo>
                    <a:pt x="121" y="188"/>
                  </a:lnTo>
                  <a:close/>
                  <a:moveTo>
                    <a:pt x="67" y="102"/>
                  </a:moveTo>
                  <a:cubicBezTo>
                    <a:pt x="63" y="102"/>
                    <a:pt x="56" y="98"/>
                    <a:pt x="54" y="92"/>
                  </a:cubicBezTo>
                  <a:cubicBezTo>
                    <a:pt x="53" y="85"/>
                    <a:pt x="54" y="80"/>
                    <a:pt x="58" y="79"/>
                  </a:cubicBezTo>
                  <a:cubicBezTo>
                    <a:pt x="59" y="78"/>
                    <a:pt x="60" y="79"/>
                    <a:pt x="61" y="79"/>
                  </a:cubicBezTo>
                  <a:cubicBezTo>
                    <a:pt x="61" y="58"/>
                    <a:pt x="61" y="58"/>
                    <a:pt x="61" y="58"/>
                  </a:cubicBezTo>
                  <a:cubicBezTo>
                    <a:pt x="61" y="27"/>
                    <a:pt x="85" y="8"/>
                    <a:pt x="114" y="9"/>
                  </a:cubicBezTo>
                  <a:cubicBezTo>
                    <a:pt x="143" y="9"/>
                    <a:pt x="166" y="28"/>
                    <a:pt x="166" y="59"/>
                  </a:cubicBezTo>
                  <a:cubicBezTo>
                    <a:pt x="165" y="80"/>
                    <a:pt x="165" y="80"/>
                    <a:pt x="165" y="80"/>
                  </a:cubicBezTo>
                  <a:cubicBezTo>
                    <a:pt x="166" y="80"/>
                    <a:pt x="168" y="80"/>
                    <a:pt x="169" y="80"/>
                  </a:cubicBezTo>
                  <a:cubicBezTo>
                    <a:pt x="172" y="81"/>
                    <a:pt x="173" y="87"/>
                    <a:pt x="172" y="93"/>
                  </a:cubicBezTo>
                  <a:cubicBezTo>
                    <a:pt x="170" y="99"/>
                    <a:pt x="162" y="103"/>
                    <a:pt x="159" y="103"/>
                  </a:cubicBezTo>
                  <a:cubicBezTo>
                    <a:pt x="155" y="113"/>
                    <a:pt x="150" y="125"/>
                    <a:pt x="141" y="135"/>
                  </a:cubicBezTo>
                  <a:cubicBezTo>
                    <a:pt x="140" y="136"/>
                    <a:pt x="139" y="137"/>
                    <a:pt x="138" y="138"/>
                  </a:cubicBezTo>
                  <a:cubicBezTo>
                    <a:pt x="137" y="139"/>
                    <a:pt x="136" y="140"/>
                    <a:pt x="134" y="142"/>
                  </a:cubicBezTo>
                  <a:cubicBezTo>
                    <a:pt x="128" y="147"/>
                    <a:pt x="121" y="150"/>
                    <a:pt x="114" y="150"/>
                  </a:cubicBezTo>
                  <a:cubicBezTo>
                    <a:pt x="113" y="150"/>
                    <a:pt x="113" y="150"/>
                    <a:pt x="112" y="150"/>
                  </a:cubicBezTo>
                  <a:cubicBezTo>
                    <a:pt x="112" y="150"/>
                    <a:pt x="111" y="150"/>
                    <a:pt x="111" y="150"/>
                  </a:cubicBezTo>
                  <a:cubicBezTo>
                    <a:pt x="103" y="150"/>
                    <a:pt x="96" y="146"/>
                    <a:pt x="90" y="141"/>
                  </a:cubicBezTo>
                  <a:cubicBezTo>
                    <a:pt x="89" y="140"/>
                    <a:pt x="88" y="139"/>
                    <a:pt x="86" y="137"/>
                  </a:cubicBezTo>
                  <a:cubicBezTo>
                    <a:pt x="85" y="136"/>
                    <a:pt x="84" y="135"/>
                    <a:pt x="83" y="134"/>
                  </a:cubicBezTo>
                  <a:cubicBezTo>
                    <a:pt x="75" y="124"/>
                    <a:pt x="70" y="112"/>
                    <a:pt x="67" y="102"/>
                  </a:cubicBezTo>
                  <a:close/>
                  <a:moveTo>
                    <a:pt x="205" y="220"/>
                  </a:moveTo>
                  <a:cubicBezTo>
                    <a:pt x="169" y="220"/>
                    <a:pt x="169" y="220"/>
                    <a:pt x="169" y="220"/>
                  </a:cubicBezTo>
                  <a:cubicBezTo>
                    <a:pt x="169" y="200"/>
                    <a:pt x="169" y="200"/>
                    <a:pt x="169" y="200"/>
                  </a:cubicBezTo>
                  <a:cubicBezTo>
                    <a:pt x="169" y="198"/>
                    <a:pt x="167" y="196"/>
                    <a:pt x="165" y="196"/>
                  </a:cubicBezTo>
                  <a:cubicBezTo>
                    <a:pt x="162" y="196"/>
                    <a:pt x="160" y="198"/>
                    <a:pt x="160" y="200"/>
                  </a:cubicBezTo>
                  <a:cubicBezTo>
                    <a:pt x="160" y="219"/>
                    <a:pt x="160" y="219"/>
                    <a:pt x="160" y="219"/>
                  </a:cubicBezTo>
                  <a:cubicBezTo>
                    <a:pt x="62" y="218"/>
                    <a:pt x="62" y="218"/>
                    <a:pt x="62" y="218"/>
                  </a:cubicBezTo>
                  <a:cubicBezTo>
                    <a:pt x="62" y="199"/>
                    <a:pt x="62" y="199"/>
                    <a:pt x="62" y="199"/>
                  </a:cubicBezTo>
                  <a:cubicBezTo>
                    <a:pt x="63" y="196"/>
                    <a:pt x="61" y="194"/>
                    <a:pt x="58" y="194"/>
                  </a:cubicBezTo>
                  <a:cubicBezTo>
                    <a:pt x="56" y="195"/>
                    <a:pt x="54" y="196"/>
                    <a:pt x="54" y="199"/>
                  </a:cubicBezTo>
                  <a:cubicBezTo>
                    <a:pt x="54" y="218"/>
                    <a:pt x="54" y="218"/>
                    <a:pt x="54" y="218"/>
                  </a:cubicBezTo>
                  <a:cubicBezTo>
                    <a:pt x="18" y="218"/>
                    <a:pt x="18" y="218"/>
                    <a:pt x="18" y="218"/>
                  </a:cubicBezTo>
                  <a:cubicBezTo>
                    <a:pt x="15" y="218"/>
                    <a:pt x="12" y="216"/>
                    <a:pt x="11" y="214"/>
                  </a:cubicBezTo>
                  <a:cubicBezTo>
                    <a:pt x="9" y="212"/>
                    <a:pt x="8" y="210"/>
                    <a:pt x="9" y="207"/>
                  </a:cubicBezTo>
                  <a:cubicBezTo>
                    <a:pt x="16" y="168"/>
                    <a:pt x="16" y="168"/>
                    <a:pt x="16" y="168"/>
                  </a:cubicBezTo>
                  <a:cubicBezTo>
                    <a:pt x="18" y="161"/>
                    <a:pt x="25" y="154"/>
                    <a:pt x="32" y="153"/>
                  </a:cubicBezTo>
                  <a:cubicBezTo>
                    <a:pt x="57" y="147"/>
                    <a:pt x="57" y="147"/>
                    <a:pt x="57" y="147"/>
                  </a:cubicBezTo>
                  <a:cubicBezTo>
                    <a:pt x="109" y="207"/>
                    <a:pt x="109" y="207"/>
                    <a:pt x="109" y="207"/>
                  </a:cubicBezTo>
                  <a:cubicBezTo>
                    <a:pt x="110" y="208"/>
                    <a:pt x="110" y="209"/>
                    <a:pt x="112" y="209"/>
                  </a:cubicBezTo>
                  <a:cubicBezTo>
                    <a:pt x="113" y="209"/>
                    <a:pt x="114" y="208"/>
                    <a:pt x="115" y="207"/>
                  </a:cubicBezTo>
                  <a:cubicBezTo>
                    <a:pt x="167" y="149"/>
                    <a:pt x="167" y="149"/>
                    <a:pt x="167" y="149"/>
                  </a:cubicBezTo>
                  <a:cubicBezTo>
                    <a:pt x="192" y="155"/>
                    <a:pt x="192" y="155"/>
                    <a:pt x="192" y="155"/>
                  </a:cubicBezTo>
                  <a:cubicBezTo>
                    <a:pt x="199" y="156"/>
                    <a:pt x="206" y="163"/>
                    <a:pt x="207" y="170"/>
                  </a:cubicBezTo>
                  <a:cubicBezTo>
                    <a:pt x="214" y="209"/>
                    <a:pt x="214" y="209"/>
                    <a:pt x="214" y="209"/>
                  </a:cubicBezTo>
                  <a:cubicBezTo>
                    <a:pt x="214" y="212"/>
                    <a:pt x="214" y="215"/>
                    <a:pt x="212" y="217"/>
                  </a:cubicBezTo>
                  <a:cubicBezTo>
                    <a:pt x="210" y="219"/>
                    <a:pt x="208" y="220"/>
                    <a:pt x="205" y="220"/>
                  </a:cubicBezTo>
                  <a:cubicBezTo>
                    <a:pt x="205" y="224"/>
                    <a:pt x="205" y="224"/>
                    <a:pt x="205" y="224"/>
                  </a:cubicBezTo>
                  <a:lnTo>
                    <a:pt x="205" y="220"/>
                  </a:lnTo>
                  <a:close/>
                  <a:moveTo>
                    <a:pt x="205" y="220"/>
                  </a:moveTo>
                  <a:cubicBezTo>
                    <a:pt x="205" y="220"/>
                    <a:pt x="205" y="220"/>
                    <a:pt x="205" y="220"/>
                  </a:cubicBezTo>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ru-RU">
                <a:solidFill>
                  <a:prstClr val="black"/>
                </a:solidFill>
              </a:endParaRPr>
            </a:p>
          </p:txBody>
        </p:sp>
      </p:grpSp>
      <p:sp>
        <p:nvSpPr>
          <p:cNvPr id="44" name="Прямоугольник 43"/>
          <p:cNvSpPr/>
          <p:nvPr/>
        </p:nvSpPr>
        <p:spPr>
          <a:xfrm>
            <a:off x="74895" y="380617"/>
            <a:ext cx="8547653" cy="440001"/>
          </a:xfrm>
          <a:prstGeom prst="rect">
            <a:avLst/>
          </a:prstGeom>
          <a:ln>
            <a:miter lim="800000"/>
            <a:headEnd/>
            <a:tailEnd/>
          </a:ln>
        </p:spPr>
        <p:txBody>
          <a:bodyPr wrap="square" lIns="100463" tIns="50233" rIns="100463" bIns="50233" rtlCol="0">
            <a:spAutoFit/>
          </a:bodyPr>
          <a:lstStyle/>
          <a:p>
            <a:pPr defTabSz="912757" eaLnBrk="0" hangingPunct="0"/>
            <a:r>
              <a:rPr lang="ru-RU" sz="2200" b="1" dirty="0" smtClean="0">
                <a:solidFill>
                  <a:prstClr val="black"/>
                </a:solidFill>
                <a:latin typeface="PT Sans" panose="020B0503020203020204" pitchFamily="34" charset="-52"/>
                <a:ea typeface="Tahoma" panose="020B0604030504040204" pitchFamily="34" charset="0"/>
                <a:cs typeface="Arial" panose="020B0604020202020204" pitchFamily="34" charset="0"/>
              </a:rPr>
              <a:t>Деятельность Экспертного совета</a:t>
            </a:r>
            <a:endParaRPr lang="ru-RU" sz="2200" b="1" dirty="0">
              <a:solidFill>
                <a:prstClr val="black"/>
              </a:solidFill>
              <a:latin typeface="PT Sans" panose="020B0503020203020204" pitchFamily="34" charset="-52"/>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40896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p:cNvPicPr>
            <a:picLocks noChangeAspect="1"/>
          </p:cNvPicPr>
          <p:nvPr/>
        </p:nvPicPr>
        <p:blipFill rotWithShape="1">
          <a:blip r:embed="rId2">
            <a:extLst>
              <a:ext uri="{28A0092B-C50C-407E-A947-70E740481C1C}">
                <a14:useLocalDpi xmlns:a14="http://schemas.microsoft.com/office/drawing/2010/main" val="0"/>
              </a:ext>
            </a:extLst>
          </a:blip>
          <a:srcRect l="22679" t="3759" r="574" b="19548"/>
          <a:stretch/>
        </p:blipFill>
        <p:spPr>
          <a:xfrm>
            <a:off x="6942381" y="983410"/>
            <a:ext cx="5249627" cy="5256364"/>
          </a:xfrm>
          <a:prstGeom prst="rect">
            <a:avLst/>
          </a:prstGeom>
        </p:spPr>
      </p:pic>
      <p:sp>
        <p:nvSpPr>
          <p:cNvPr id="7" name="Номер слайда 3"/>
          <p:cNvSpPr>
            <a:spLocks noGrp="1"/>
          </p:cNvSpPr>
          <p:nvPr>
            <p:ph type="sldNum" sz="quarter" idx="12"/>
          </p:nvPr>
        </p:nvSpPr>
        <p:spPr>
          <a:xfrm>
            <a:off x="915763" y="6322992"/>
            <a:ext cx="520655" cy="297893"/>
          </a:xfrm>
        </p:spPr>
        <p:txBody>
          <a:bodyPr/>
          <a:lstStyle/>
          <a:p>
            <a:pPr algn="ctr"/>
            <a:r>
              <a:rPr lang="ru-RU" sz="1400" b="1" dirty="0">
                <a:solidFill>
                  <a:schemeClr val="tx1"/>
                </a:solidFill>
                <a:latin typeface="Roboto Slab" pitchFamily="2" charset="0"/>
                <a:ea typeface="Roboto Slab" pitchFamily="2" charset="0"/>
                <a:cs typeface="Arial" panose="020B0604020202020204" pitchFamily="34" charset="0"/>
              </a:rPr>
              <a:t>6</a:t>
            </a:r>
          </a:p>
        </p:txBody>
      </p:sp>
      <p:sp>
        <p:nvSpPr>
          <p:cNvPr id="13" name="Прямоугольник 12"/>
          <p:cNvSpPr/>
          <p:nvPr/>
        </p:nvSpPr>
        <p:spPr>
          <a:xfrm>
            <a:off x="101600" y="1037831"/>
            <a:ext cx="7760797" cy="3416320"/>
          </a:xfrm>
          <a:prstGeom prst="rect">
            <a:avLst/>
          </a:prstGeom>
        </p:spPr>
        <p:txBody>
          <a:bodyPr wrap="square">
            <a:spAutoFit/>
          </a:bodyPr>
          <a:lstStyle/>
          <a:p>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Программа партнерства между Государственной компанией «Автодор» и субъектами малого и среднего предпринимательства </a:t>
            </a:r>
            <a:r>
              <a:rPr lang="ru-RU" b="1" dirty="0" smtClean="0">
                <a:solidFill>
                  <a:srgbClr val="E1561C"/>
                </a:solidFill>
                <a:latin typeface="PT Sans" panose="020B0503020203020204" pitchFamily="34" charset="-52"/>
                <a:ea typeface="Tahoma" panose="020B0604030504040204" pitchFamily="34" charset="0"/>
                <a:cs typeface="Arial" panose="020B0604020202020204" pitchFamily="34" charset="0"/>
              </a:rPr>
              <a:t>направлена:  </a:t>
            </a:r>
            <a:endParaRPr lang="en-US" b="1" dirty="0">
              <a:solidFill>
                <a:srgbClr val="E1561C"/>
              </a:solidFill>
              <a:latin typeface="PT Sans" panose="020B0503020203020204" pitchFamily="34" charset="-52"/>
              <a:ea typeface="Tahoma" panose="020B0604030504040204" pitchFamily="34" charset="0"/>
              <a:cs typeface="Arial" panose="020B0604020202020204" pitchFamily="34" charset="0"/>
            </a:endParaRPr>
          </a:p>
          <a:p>
            <a:pPr marL="285750" indent="-285750">
              <a:buFont typeface="Arial" panose="020B0604020202020204" pitchFamily="34" charset="0"/>
              <a:buChar char="•"/>
            </a:pPr>
            <a:r>
              <a:rPr lang="ru-RU" dirty="0" smtClean="0">
                <a:latin typeface="PT Sans" panose="020B0503020203020204" pitchFamily="34" charset="-52"/>
                <a:ea typeface="Tahoma" panose="020B0604030504040204" pitchFamily="34" charset="0"/>
                <a:cs typeface="Tahoma" panose="020B0604030504040204" pitchFamily="34" charset="0"/>
              </a:rPr>
              <a:t>на формирование сети </a:t>
            </a:r>
            <a:r>
              <a:rPr lang="ru-RU" dirty="0">
                <a:latin typeface="PT Sans" panose="020B0503020203020204" pitchFamily="34" charset="-52"/>
                <a:ea typeface="Tahoma" panose="020B0604030504040204" pitchFamily="34" charset="0"/>
                <a:cs typeface="Tahoma" panose="020B0604030504040204" pitchFamily="34" charset="0"/>
              </a:rPr>
              <a:t>квалифицированных и ответственных партнеров из числа </a:t>
            </a:r>
            <a:r>
              <a:rPr lang="ru-RU" dirty="0" smtClean="0">
                <a:latin typeface="PT Sans" panose="020B0503020203020204" pitchFamily="34" charset="-52"/>
                <a:ea typeface="Tahoma" panose="020B0604030504040204" pitchFamily="34" charset="0"/>
                <a:cs typeface="Tahoma" panose="020B0604030504040204" pitchFamily="34" charset="0"/>
              </a:rPr>
              <a:t>субъектов </a:t>
            </a:r>
            <a:r>
              <a:rPr lang="ru-RU" dirty="0">
                <a:latin typeface="PT Sans" panose="020B0503020203020204" pitchFamily="34" charset="-52"/>
                <a:ea typeface="Tahoma" panose="020B0604030504040204" pitchFamily="34" charset="0"/>
                <a:cs typeface="Tahoma" panose="020B0604030504040204" pitchFamily="34" charset="0"/>
              </a:rPr>
              <a:t>малого и среднего предпринимательства, поставляющих </a:t>
            </a:r>
            <a:r>
              <a:rPr lang="ru-RU" dirty="0" smtClean="0">
                <a:latin typeface="PT Sans" panose="020B0503020203020204" pitchFamily="34" charset="-52"/>
                <a:ea typeface="Tahoma" panose="020B0604030504040204" pitchFamily="34" charset="0"/>
                <a:cs typeface="Tahoma" panose="020B0604030504040204" pitchFamily="34" charset="0"/>
              </a:rPr>
              <a:t>Государственной компании </a:t>
            </a:r>
            <a:r>
              <a:rPr lang="ru-RU" dirty="0">
                <a:latin typeface="PT Sans" panose="020B0503020203020204" pitchFamily="34" charset="-52"/>
                <a:ea typeface="Tahoma" panose="020B0604030504040204" pitchFamily="34" charset="0"/>
                <a:cs typeface="Tahoma" panose="020B0604030504040204" pitchFamily="34" charset="0"/>
              </a:rPr>
              <a:t>«Автодор» товары (выполняющих работы, оказывающих услуги) </a:t>
            </a:r>
            <a:r>
              <a:rPr lang="ru-RU" dirty="0" smtClean="0">
                <a:latin typeface="PT Sans" panose="020B0503020203020204" pitchFamily="34" charset="-52"/>
                <a:ea typeface="Tahoma" panose="020B0604030504040204" pitchFamily="34" charset="0"/>
                <a:cs typeface="Tahoma" panose="020B0604030504040204" pitchFamily="34" charset="0"/>
              </a:rPr>
              <a:t>по </a:t>
            </a:r>
            <a:r>
              <a:rPr lang="ru-RU" dirty="0">
                <a:latin typeface="PT Sans" panose="020B0503020203020204" pitchFamily="34" charset="-52"/>
                <a:ea typeface="Tahoma" panose="020B0604030504040204" pitchFamily="34" charset="0"/>
                <a:cs typeface="Tahoma" panose="020B0604030504040204" pitchFamily="34" charset="0"/>
              </a:rPr>
              <a:t>прямым договорам и субподрядным договорам 1-го </a:t>
            </a:r>
            <a:r>
              <a:rPr lang="ru-RU" dirty="0" smtClean="0">
                <a:latin typeface="PT Sans" panose="020B0503020203020204" pitchFamily="34" charset="-52"/>
                <a:ea typeface="Tahoma" panose="020B0604030504040204" pitchFamily="34" charset="0"/>
                <a:cs typeface="Tahoma" panose="020B0604030504040204" pitchFamily="34" charset="0"/>
              </a:rPr>
              <a:t>уровня</a:t>
            </a:r>
            <a:endParaRPr lang="ru-RU" dirty="0">
              <a:latin typeface="PT Sans" panose="020B0503020203020204" pitchFamily="34" charset="-52"/>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u-RU" dirty="0" smtClean="0">
                <a:latin typeface="PT Sans" panose="020B0503020203020204" pitchFamily="34" charset="-52"/>
                <a:ea typeface="Tahoma" panose="020B0604030504040204" pitchFamily="34" charset="0"/>
                <a:cs typeface="Tahoma" panose="020B0604030504040204" pitchFamily="34" charset="0"/>
              </a:rPr>
              <a:t>На активное </a:t>
            </a:r>
            <a:r>
              <a:rPr lang="ru-RU" dirty="0">
                <a:latin typeface="PT Sans" panose="020B0503020203020204" pitchFamily="34" charset="-52"/>
                <a:ea typeface="Tahoma" panose="020B0604030504040204" pitchFamily="34" charset="0"/>
                <a:cs typeface="Tahoma" panose="020B0604030504040204" pitchFamily="34" charset="0"/>
              </a:rPr>
              <a:t>вовлечение в деятельность </a:t>
            </a:r>
            <a:r>
              <a:rPr lang="ru-RU" dirty="0" smtClean="0">
                <a:latin typeface="PT Sans" panose="020B0503020203020204" pitchFamily="34" charset="-52"/>
                <a:ea typeface="Tahoma" panose="020B0604030504040204" pitchFamily="34" charset="0"/>
                <a:cs typeface="Tahoma" panose="020B0604030504040204" pitchFamily="34" charset="0"/>
              </a:rPr>
              <a:t>компании инновационных субъектов малого и среднего предпринимательства,</a:t>
            </a:r>
          </a:p>
          <a:p>
            <a:pPr marL="285750" indent="-285750">
              <a:buFont typeface="Arial" panose="020B0604020202020204" pitchFamily="34" charset="0"/>
              <a:buChar char="•"/>
            </a:pPr>
            <a:r>
              <a:rPr lang="ru-RU" dirty="0" smtClean="0">
                <a:latin typeface="PT Sans" panose="020B0503020203020204" pitchFamily="34" charset="-52"/>
                <a:ea typeface="Tahoma" panose="020B0604030504040204" pitchFamily="34" charset="0"/>
                <a:cs typeface="Tahoma" panose="020B0604030504040204" pitchFamily="34" charset="0"/>
              </a:rPr>
              <a:t>На обеспечение содействия в </a:t>
            </a:r>
            <a:r>
              <a:rPr lang="ru-RU" dirty="0">
                <a:latin typeface="PT Sans" panose="020B0503020203020204" pitchFamily="34" charset="-52"/>
                <a:ea typeface="Tahoma" panose="020B0604030504040204" pitchFamily="34" charset="0"/>
                <a:cs typeface="Tahoma" panose="020B0604030504040204" pitchFamily="34" charset="0"/>
              </a:rPr>
              <a:t>развитии субъектов </a:t>
            </a:r>
            <a:r>
              <a:rPr lang="ru-RU" dirty="0" smtClean="0">
                <a:latin typeface="PT Sans" panose="020B0503020203020204" pitchFamily="34" charset="-52"/>
                <a:ea typeface="Tahoma" panose="020B0604030504040204" pitchFamily="34" charset="0"/>
                <a:cs typeface="Tahoma" panose="020B0604030504040204" pitchFamily="34" charset="0"/>
              </a:rPr>
              <a:t>малого и среднего предпринимательства, </a:t>
            </a:r>
            <a:r>
              <a:rPr lang="ru-RU" dirty="0">
                <a:latin typeface="PT Sans" panose="020B0503020203020204" pitchFamily="34" charset="-52"/>
                <a:ea typeface="Tahoma" panose="020B0604030504040204" pitchFamily="34" charset="0"/>
                <a:cs typeface="Tahoma" panose="020B0604030504040204" pitchFamily="34" charset="0"/>
              </a:rPr>
              <a:t>являющихся Участниками </a:t>
            </a:r>
            <a:r>
              <a:rPr lang="ru-RU" dirty="0" smtClean="0">
                <a:latin typeface="PT Sans" panose="020B0503020203020204" pitchFamily="34" charset="-52"/>
                <a:ea typeface="Tahoma" panose="020B0604030504040204" pitchFamily="34" charset="0"/>
                <a:cs typeface="Tahoma" panose="020B0604030504040204" pitchFamily="34" charset="0"/>
              </a:rPr>
              <a:t>такой </a:t>
            </a:r>
            <a:r>
              <a:rPr lang="ru-RU" dirty="0">
                <a:latin typeface="PT Sans" panose="020B0503020203020204" pitchFamily="34" charset="-52"/>
                <a:ea typeface="Tahoma" panose="020B0604030504040204" pitchFamily="34" charset="0"/>
                <a:cs typeface="Tahoma" panose="020B0604030504040204" pitchFamily="34" charset="0"/>
              </a:rPr>
              <a:t>Программы </a:t>
            </a:r>
            <a:r>
              <a:rPr lang="ru-RU" dirty="0" smtClean="0">
                <a:latin typeface="PT Sans" panose="020B0503020203020204" pitchFamily="34" charset="-52"/>
                <a:ea typeface="Tahoma" panose="020B0604030504040204" pitchFamily="34" charset="0"/>
                <a:cs typeface="Tahoma" panose="020B0604030504040204" pitchFamily="34" charset="0"/>
              </a:rPr>
              <a:t>партнерства</a:t>
            </a:r>
            <a:endParaRPr lang="ru-RU" dirty="0">
              <a:latin typeface="PT Sans" panose="020B0503020203020204" pitchFamily="34" charset="-52"/>
              <a:ea typeface="Tahoma" panose="020B0604030504040204" pitchFamily="34" charset="0"/>
              <a:cs typeface="Tahoma" panose="020B0604030504040204" pitchFamily="34" charset="0"/>
            </a:endParaRPr>
          </a:p>
        </p:txBody>
      </p:sp>
      <p:sp>
        <p:nvSpPr>
          <p:cNvPr id="2" name="TextBox 1"/>
          <p:cNvSpPr txBox="1"/>
          <p:nvPr/>
        </p:nvSpPr>
        <p:spPr>
          <a:xfrm>
            <a:off x="164010" y="4458449"/>
            <a:ext cx="8221905" cy="1815882"/>
          </a:xfrm>
          <a:prstGeom prst="rect">
            <a:avLst/>
          </a:prstGeom>
          <a:noFill/>
        </p:spPr>
        <p:txBody>
          <a:bodyPr wrap="square" rtlCol="0">
            <a:spAutoFit/>
          </a:bodyPr>
          <a:lstStyle/>
          <a:p>
            <a:r>
              <a:rPr lang="ru-RU" sz="1400" b="1" dirty="0">
                <a:latin typeface="PT Sans" panose="020B0503020203020204" pitchFamily="34" charset="-52"/>
                <a:ea typeface="Tahoma" panose="020B0604030504040204" pitchFamily="34" charset="0"/>
                <a:cs typeface="Arial" panose="020B0604020202020204" pitchFamily="34" charset="0"/>
              </a:rPr>
              <a:t>Программа партнерства разработана на основании методических рекомендациях по реализации программ партнерства </a:t>
            </a:r>
            <a:r>
              <a:rPr lang="ru-RU" sz="1400" b="1" dirty="0" smtClean="0">
                <a:latin typeface="PT Sans" panose="020B0503020203020204" pitchFamily="34" charset="-52"/>
                <a:ea typeface="Tahoma" panose="020B0604030504040204" pitchFamily="34" charset="0"/>
                <a:cs typeface="Arial" panose="020B0604020202020204" pitchFamily="34" charset="0"/>
              </a:rPr>
              <a:t>Минэкономразвития, а также с </a:t>
            </a:r>
            <a:r>
              <a:rPr lang="ru-RU" sz="1400" b="1" dirty="0">
                <a:latin typeface="PT Sans" panose="020B0503020203020204" pitchFamily="34" charset="-52"/>
                <a:ea typeface="Tahoma" panose="020B0604030504040204" pitchFamily="34" charset="0"/>
                <a:cs typeface="Arial" panose="020B0604020202020204" pitchFamily="34" charset="0"/>
              </a:rPr>
              <a:t>учетом требований к участникам Программ партнерства, установленных в постановлении Правительства Российской Федерации от 11 декабря 2014 г. № </a:t>
            </a:r>
            <a:r>
              <a:rPr lang="ru-RU" sz="1400" b="1" dirty="0" smtClean="0">
                <a:latin typeface="PT Sans" panose="020B0503020203020204" pitchFamily="34" charset="-52"/>
                <a:ea typeface="Tahoma" panose="020B0604030504040204" pitchFamily="34" charset="0"/>
                <a:cs typeface="Arial" panose="020B0604020202020204" pitchFamily="34" charset="0"/>
              </a:rPr>
              <a:t>1352</a:t>
            </a:r>
          </a:p>
          <a:p>
            <a:r>
              <a:rPr lang="ru-RU" sz="1400" b="1" dirty="0" smtClean="0">
                <a:latin typeface="PT Sans" panose="020B0503020203020204" pitchFamily="34" charset="-52"/>
                <a:ea typeface="Tahoma" panose="020B0604030504040204" pitchFamily="34" charset="0"/>
                <a:cs typeface="Arial" panose="020B0604020202020204" pitchFamily="34" charset="0"/>
              </a:rPr>
              <a:t>Программа </a:t>
            </a:r>
            <a:r>
              <a:rPr lang="ru-RU" sz="1400" b="1" dirty="0">
                <a:latin typeface="PT Sans" panose="020B0503020203020204" pitchFamily="34" charset="-52"/>
                <a:ea typeface="Tahoma" panose="020B0604030504040204" pitchFamily="34" charset="0"/>
                <a:cs typeface="Arial" panose="020B0604020202020204" pitchFamily="34" charset="0"/>
              </a:rPr>
              <a:t>партнерства </a:t>
            </a:r>
            <a:r>
              <a:rPr lang="ru-RU" sz="1400" b="1" dirty="0" smtClean="0">
                <a:latin typeface="PT Sans" panose="020B0503020203020204" pitchFamily="34" charset="-52"/>
                <a:ea typeface="Tahoma" panose="020B0604030504040204" pitchFamily="34" charset="0"/>
                <a:cs typeface="Arial" panose="020B0604020202020204" pitchFamily="34" charset="0"/>
              </a:rPr>
              <a:t>была согласована </a:t>
            </a:r>
            <a:r>
              <a:rPr lang="ru-RU" sz="1400" b="1" dirty="0">
                <a:latin typeface="PT Sans" panose="020B0503020203020204" pitchFamily="34" charset="-52"/>
                <a:ea typeface="Tahoma" panose="020B0604030504040204" pitchFamily="34" charset="0"/>
                <a:cs typeface="Arial" panose="020B0604020202020204" pitchFamily="34" charset="0"/>
              </a:rPr>
              <a:t>Министерством транспорта Российской Федерации </a:t>
            </a:r>
            <a:r>
              <a:rPr lang="ru-RU" sz="1400" b="1" dirty="0" smtClean="0">
                <a:latin typeface="PT Sans" panose="020B0503020203020204" pitchFamily="34" charset="-52"/>
                <a:ea typeface="Tahoma" panose="020B0604030504040204" pitchFamily="34" charset="0"/>
                <a:cs typeface="Arial" panose="020B0604020202020204" pitchFamily="34" charset="0"/>
              </a:rPr>
              <a:t>(письмо от 7 </a:t>
            </a:r>
            <a:r>
              <a:rPr lang="ru-RU" sz="1400" b="1" dirty="0">
                <a:latin typeface="PT Sans" panose="020B0503020203020204" pitchFamily="34" charset="-52"/>
                <a:ea typeface="Tahoma" panose="020B0604030504040204" pitchFamily="34" charset="0"/>
                <a:cs typeface="Arial" panose="020B0604020202020204" pitchFamily="34" charset="0"/>
              </a:rPr>
              <a:t>июля 2014 г. № </a:t>
            </a:r>
            <a:r>
              <a:rPr lang="ru-RU" sz="1400" b="1" dirty="0" smtClean="0">
                <a:latin typeface="PT Sans" panose="020B0503020203020204" pitchFamily="34" charset="-52"/>
                <a:ea typeface="Tahoma" panose="020B0604030504040204" pitchFamily="34" charset="0"/>
                <a:cs typeface="Arial" panose="020B0604020202020204" pitchFamily="34" charset="0"/>
              </a:rPr>
              <a:t>ОБ-25/8299) и Экспертным </a:t>
            </a:r>
            <a:r>
              <a:rPr lang="ru-RU" sz="1400" b="1" dirty="0">
                <a:latin typeface="PT Sans" panose="020B0503020203020204" pitchFamily="34" charset="-52"/>
                <a:ea typeface="Tahoma" panose="020B0604030504040204" pitchFamily="34" charset="0"/>
                <a:cs typeface="Arial" panose="020B0604020202020204" pitchFamily="34" charset="0"/>
              </a:rPr>
              <a:t>советом по вопросам обеспечения эффективности закупок, проводимых </a:t>
            </a:r>
            <a:r>
              <a:rPr lang="ru-RU" sz="1400" b="1" dirty="0" smtClean="0">
                <a:latin typeface="PT Sans" panose="020B0503020203020204" pitchFamily="34" charset="-52"/>
                <a:ea typeface="Tahoma" panose="020B0604030504040204" pitchFamily="34" charset="0"/>
                <a:cs typeface="Arial" panose="020B0604020202020204" pitchFamily="34" charset="0"/>
              </a:rPr>
              <a:t>Государственной </a:t>
            </a:r>
            <a:r>
              <a:rPr lang="ru-RU" sz="1400" b="1" dirty="0">
                <a:latin typeface="PT Sans" panose="020B0503020203020204" pitchFamily="34" charset="-52"/>
                <a:ea typeface="Tahoma" panose="020B0604030504040204" pitchFamily="34" charset="0"/>
                <a:cs typeface="Arial" panose="020B0604020202020204" pitchFamily="34" charset="0"/>
              </a:rPr>
              <a:t>компанией «Автодор</a:t>
            </a:r>
            <a:r>
              <a:rPr lang="ru-RU" sz="1400" b="1" dirty="0" smtClean="0">
                <a:latin typeface="PT Sans" panose="020B0503020203020204" pitchFamily="34" charset="-52"/>
                <a:ea typeface="Tahoma" panose="020B0604030504040204" pitchFamily="34" charset="0"/>
                <a:cs typeface="Arial" panose="020B0604020202020204" pitchFamily="34" charset="0"/>
              </a:rPr>
              <a:t>» (Протокол № 2 от 29 мая 2014 г.)</a:t>
            </a:r>
          </a:p>
        </p:txBody>
      </p:sp>
      <p:sp>
        <p:nvSpPr>
          <p:cNvPr id="3" name="Прямоугольник 2"/>
          <p:cNvSpPr/>
          <p:nvPr/>
        </p:nvSpPr>
        <p:spPr>
          <a:xfrm>
            <a:off x="101603" y="235589"/>
            <a:ext cx="8886092" cy="646331"/>
          </a:xfrm>
          <a:prstGeom prst="rect">
            <a:avLst/>
          </a:prstGeom>
        </p:spPr>
        <p:txBody>
          <a:bodyPr wrap="square">
            <a:spAutoFit/>
          </a:bodyPr>
          <a:lstStyle/>
          <a:p>
            <a:pPr>
              <a:buClr>
                <a:srgbClr val="000000"/>
              </a:buClr>
            </a:pPr>
            <a:r>
              <a:rPr lang="ru-RU" b="1" dirty="0">
                <a:latin typeface="PT Sans" panose="020B0503020203020204" pitchFamily="34" charset="-52"/>
                <a:ea typeface="Tahoma" panose="020B0604030504040204" pitchFamily="34" charset="0"/>
                <a:cs typeface="Arial" panose="020B0604020202020204" pitchFamily="34" charset="0"/>
              </a:rPr>
              <a:t>Программа партнерства между Государственной компанией «Автодор» и субъектами малого и среднего предпринимательства</a:t>
            </a:r>
            <a:endParaRPr lang="en-US" b="1" dirty="0">
              <a:latin typeface="PT Sans" panose="020B0503020203020204" pitchFamily="34" charset="-52"/>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74569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63" y="6322992"/>
            <a:ext cx="520655" cy="297893"/>
          </a:xfrm>
        </p:spPr>
        <p:txBody>
          <a:bodyPr/>
          <a:lstStyle/>
          <a:p>
            <a:pPr algn="ctr"/>
            <a:r>
              <a:rPr lang="ru-RU" sz="1400" b="1" dirty="0">
                <a:solidFill>
                  <a:schemeClr val="tx1"/>
                </a:solidFill>
                <a:latin typeface="Roboto Slab" pitchFamily="2" charset="0"/>
                <a:ea typeface="Roboto Slab" pitchFamily="2" charset="0"/>
                <a:cs typeface="Arial" panose="020B0604020202020204" pitchFamily="34" charset="0"/>
              </a:rPr>
              <a:t>7</a:t>
            </a:r>
          </a:p>
        </p:txBody>
      </p:sp>
      <p:sp>
        <p:nvSpPr>
          <p:cNvPr id="7" name="Номер слайда 3"/>
          <p:cNvSpPr txBox="1">
            <a:spLocks/>
          </p:cNvSpPr>
          <p:nvPr/>
        </p:nvSpPr>
        <p:spPr>
          <a:xfrm>
            <a:off x="915763" y="6322992"/>
            <a:ext cx="520655" cy="297893"/>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ru-RU" sz="1400" b="1" dirty="0">
              <a:solidFill>
                <a:schemeClr val="tx1"/>
              </a:solidFill>
              <a:latin typeface="Roboto Slab" pitchFamily="2" charset="0"/>
              <a:ea typeface="Roboto Slab" pitchFamily="2" charset="0"/>
              <a:cs typeface="Arial" panose="020B0604020202020204" pitchFamily="34" charset="0"/>
            </a:endParaRPr>
          </a:p>
        </p:txBody>
      </p:sp>
      <p:sp>
        <p:nvSpPr>
          <p:cNvPr id="16" name="TextBox 15"/>
          <p:cNvSpPr txBox="1"/>
          <p:nvPr/>
        </p:nvSpPr>
        <p:spPr>
          <a:xfrm>
            <a:off x="216749" y="1145436"/>
            <a:ext cx="7536121" cy="4524315"/>
          </a:xfrm>
          <a:prstGeom prst="rect">
            <a:avLst/>
          </a:prstGeom>
          <a:noFill/>
        </p:spPr>
        <p:txBody>
          <a:bodyPr wrap="square" rtlCol="0">
            <a:spAutoFit/>
          </a:bodyPr>
          <a:lstStyle/>
          <a:p>
            <a:pPr marL="0" lvl="1">
              <a:buClr>
                <a:schemeClr val="accent2"/>
              </a:buClr>
              <a:buSzPct val="120000"/>
              <a:buFont typeface="Arial" panose="020B0604020202020204" pitchFamily="34" charset="0"/>
              <a:buChar char="-"/>
              <a:defRPr/>
            </a:pPr>
            <a:r>
              <a:rPr lang="ru-RU" sz="1600" dirty="0">
                <a:latin typeface="PT Sans" panose="020B0503020203020204" pitchFamily="34" charset="-52"/>
                <a:ea typeface="Tahoma" panose="020B0604030504040204" pitchFamily="34" charset="0"/>
                <a:cs typeface="Tahoma" panose="020B0604030504040204" pitchFamily="34" charset="0"/>
              </a:rPr>
              <a:t> Оперативная информационная поддержка субъектов малого и среднего предпринимательства о номенклатуре текущих и перспективных технологических потребностей и о планируемых объемах закупок </a:t>
            </a:r>
          </a:p>
          <a:p>
            <a:pPr marL="0" lvl="1">
              <a:buClr>
                <a:schemeClr val="accent2"/>
              </a:buClr>
              <a:buSzPct val="120000"/>
              <a:defRPr/>
            </a:pPr>
            <a:endParaRPr lang="ru-RU" sz="1600" dirty="0">
              <a:latin typeface="PT Sans" panose="020B0503020203020204" pitchFamily="34" charset="-52"/>
              <a:ea typeface="Tahoma" panose="020B0604030504040204" pitchFamily="34" charset="0"/>
              <a:cs typeface="Tahoma" panose="020B0604030504040204" pitchFamily="34" charset="0"/>
            </a:endParaRPr>
          </a:p>
          <a:p>
            <a:pPr marL="0" lvl="1">
              <a:buClr>
                <a:schemeClr val="accent2"/>
              </a:buClr>
              <a:buSzPct val="120000"/>
              <a:buFont typeface="Arial" panose="020B0604020202020204" pitchFamily="34" charset="0"/>
              <a:buChar char="-"/>
              <a:defRPr/>
            </a:pPr>
            <a:r>
              <a:rPr lang="ru-RU" sz="1600" dirty="0">
                <a:latin typeface="PT Sans" panose="020B0503020203020204" pitchFamily="34" charset="-52"/>
                <a:ea typeface="Tahoma" panose="020B0604030504040204" pitchFamily="34" charset="0"/>
                <a:cs typeface="Tahoma" panose="020B0604030504040204" pitchFamily="34" charset="0"/>
              </a:rPr>
              <a:t> Возможность принимать участие в конференциях, информационных семинарах, открытых обсуждениях, проводимых для Участников Программы партнерства по вопросам осуществления закупочной деятельности Государственной компании  «Автодор»</a:t>
            </a:r>
          </a:p>
          <a:p>
            <a:pPr marL="0" lvl="1">
              <a:buClr>
                <a:schemeClr val="accent2"/>
              </a:buClr>
              <a:buSzPct val="120000"/>
              <a:buFont typeface="Arial" panose="020B0604020202020204" pitchFamily="34" charset="0"/>
              <a:buChar char="-"/>
              <a:defRPr/>
            </a:pPr>
            <a:endParaRPr lang="ru-RU" sz="1600" dirty="0">
              <a:latin typeface="PT Sans" panose="020B0503020203020204" pitchFamily="34" charset="-52"/>
              <a:ea typeface="Tahoma" panose="020B0604030504040204" pitchFamily="34" charset="0"/>
              <a:cs typeface="Tahoma" panose="020B0604030504040204" pitchFamily="34" charset="0"/>
            </a:endParaRPr>
          </a:p>
          <a:p>
            <a:pPr marL="0" lvl="1">
              <a:buClr>
                <a:schemeClr val="accent2"/>
              </a:buClr>
              <a:buSzPct val="120000"/>
              <a:buFont typeface="Arial" panose="020B0604020202020204" pitchFamily="34" charset="0"/>
              <a:buChar char="-"/>
              <a:defRPr/>
            </a:pPr>
            <a:r>
              <a:rPr lang="ru-RU" sz="1600" dirty="0">
                <a:latin typeface="PT Sans" panose="020B0503020203020204" pitchFamily="34" charset="-52"/>
                <a:ea typeface="Tahoma" panose="020B0604030504040204" pitchFamily="34" charset="0"/>
                <a:cs typeface="Tahoma" panose="020B0604030504040204" pitchFamily="34" charset="0"/>
              </a:rPr>
              <a:t> Поддержка инновационных субъектов малого и среднего предпринимательства компания</a:t>
            </a:r>
          </a:p>
          <a:p>
            <a:pPr marL="0" lvl="1">
              <a:buClr>
                <a:schemeClr val="accent2"/>
              </a:buClr>
              <a:buSzPct val="120000"/>
              <a:buFont typeface="Arial" panose="020B0604020202020204" pitchFamily="34" charset="0"/>
              <a:buChar char="-"/>
              <a:defRPr/>
            </a:pPr>
            <a:endParaRPr lang="ru-RU" sz="1600" dirty="0">
              <a:latin typeface="PT Sans" panose="020B0503020203020204" pitchFamily="34" charset="-52"/>
              <a:ea typeface="Tahoma" panose="020B0604030504040204" pitchFamily="34" charset="0"/>
              <a:cs typeface="Tahoma" panose="020B0604030504040204" pitchFamily="34" charset="0"/>
            </a:endParaRPr>
          </a:p>
          <a:p>
            <a:pPr marL="0" lvl="1">
              <a:buClr>
                <a:schemeClr val="accent2"/>
              </a:buClr>
              <a:buSzPct val="120000"/>
              <a:buFont typeface="Arial" panose="020B0604020202020204" pitchFamily="34" charset="0"/>
              <a:buChar char="-"/>
              <a:defRPr/>
            </a:pPr>
            <a:r>
              <a:rPr lang="ru-RU" sz="1600" dirty="0">
                <a:latin typeface="PT Sans" panose="020B0503020203020204" pitchFamily="34" charset="-52"/>
                <a:ea typeface="Tahoma" panose="020B0604030504040204" pitchFamily="34" charset="0"/>
                <a:cs typeface="Tahoma" panose="020B0604030504040204" pitchFamily="34" charset="0"/>
              </a:rPr>
              <a:t> </a:t>
            </a:r>
            <a:r>
              <a:rPr lang="ru-RU" sz="1600" b="1" dirty="0">
                <a:latin typeface="PT Sans" panose="020B0503020203020204" pitchFamily="34" charset="-52"/>
                <a:ea typeface="Tahoma" panose="020B0604030504040204" pitchFamily="34" charset="0"/>
                <a:cs typeface="Tahoma" panose="020B0604030504040204" pitchFamily="34" charset="0"/>
              </a:rPr>
              <a:t>Получение аванса в размере не менее 30 % от суммы договора при проведении закупок, участниками которых являются только субъекты малого и среднего предпринимательства</a:t>
            </a:r>
          </a:p>
          <a:p>
            <a:pPr marL="0" lvl="1">
              <a:buClr>
                <a:schemeClr val="accent2"/>
              </a:buClr>
              <a:buSzPct val="120000"/>
              <a:buFont typeface="Arial" panose="020B0604020202020204" pitchFamily="34" charset="0"/>
              <a:buChar char="-"/>
              <a:defRPr/>
            </a:pPr>
            <a:endParaRPr lang="ru-RU" sz="1600" dirty="0">
              <a:latin typeface="PT Sans" panose="020B0503020203020204" pitchFamily="34" charset="-52"/>
              <a:ea typeface="Tahoma" panose="020B0604030504040204" pitchFamily="34" charset="0"/>
              <a:cs typeface="Tahoma" panose="020B0604030504040204" pitchFamily="34" charset="0"/>
            </a:endParaRPr>
          </a:p>
          <a:p>
            <a:pPr marL="0" lvl="1">
              <a:buClr>
                <a:schemeClr val="accent2"/>
              </a:buClr>
              <a:buSzPct val="120000"/>
              <a:buFont typeface="Arial" panose="020B0604020202020204" pitchFamily="34" charset="0"/>
              <a:buChar char="-"/>
              <a:defRPr/>
            </a:pPr>
            <a:r>
              <a:rPr lang="ru-RU" sz="1600" dirty="0">
                <a:latin typeface="PT Sans" panose="020B0503020203020204" pitchFamily="34" charset="-52"/>
                <a:ea typeface="Tahoma" panose="020B0604030504040204" pitchFamily="34" charset="0"/>
                <a:cs typeface="Tahoma" panose="020B0604030504040204" pitchFamily="34" charset="0"/>
              </a:rPr>
              <a:t> Осуществление выбора способа обеспечения заявки на участие в конкурентной процедуре между внесением денежных средств или банковской </a:t>
            </a:r>
            <a:r>
              <a:rPr lang="ru-RU" sz="1600" dirty="0" smtClean="0">
                <a:latin typeface="PT Sans" panose="020B0503020203020204" pitchFamily="34" charset="-52"/>
                <a:ea typeface="Tahoma" panose="020B0604030504040204" pitchFamily="34" charset="0"/>
                <a:cs typeface="Tahoma" panose="020B0604030504040204" pitchFamily="34" charset="0"/>
              </a:rPr>
              <a:t>гарантией</a:t>
            </a:r>
            <a:endParaRPr lang="ru-RU" sz="1600" dirty="0">
              <a:latin typeface="PT Sans" panose="020B0503020203020204" pitchFamily="34" charset="-52"/>
              <a:ea typeface="Tahoma" panose="020B0604030504040204" pitchFamily="34" charset="0"/>
              <a:cs typeface="Tahoma" panose="020B0604030504040204" pitchFamily="34" charset="0"/>
            </a:endParaRPr>
          </a:p>
        </p:txBody>
      </p:sp>
      <p:sp>
        <p:nvSpPr>
          <p:cNvPr id="22" name="Прямоугольник 21"/>
          <p:cNvSpPr/>
          <p:nvPr/>
        </p:nvSpPr>
        <p:spPr>
          <a:xfrm>
            <a:off x="211016" y="318084"/>
            <a:ext cx="6502400" cy="409224"/>
          </a:xfrm>
          <a:prstGeom prst="rect">
            <a:avLst/>
          </a:prstGeom>
          <a:ln>
            <a:miter lim="800000"/>
            <a:headEnd/>
            <a:tailEnd/>
          </a:ln>
        </p:spPr>
        <p:txBody>
          <a:bodyPr wrap="square" lIns="100463" tIns="50233" rIns="100463" bIns="50233" rtlCol="0">
            <a:spAutoFit/>
          </a:bodyPr>
          <a:lstStyle/>
          <a:p>
            <a:pPr defTabSz="912757" eaLnBrk="0" hangingPunct="0"/>
            <a:r>
              <a:rPr lang="ru-RU" sz="2000" b="1" dirty="0" smtClean="0">
                <a:latin typeface="PT Sans" panose="020B0503020203020204" pitchFamily="34" charset="-52"/>
                <a:ea typeface="Tahoma" panose="020B0604030504040204" pitchFamily="34" charset="0"/>
                <a:cs typeface="Arial" panose="020B0604020202020204" pitchFamily="34" charset="0"/>
              </a:rPr>
              <a:t>Поддержка участников Программы партнерства</a:t>
            </a:r>
            <a:endParaRPr lang="ru-RU" sz="2000" b="1" dirty="0">
              <a:latin typeface="PT Sans" panose="020B0503020203020204" pitchFamily="34" charset="-52"/>
              <a:ea typeface="Tahoma" panose="020B0604030504040204" pitchFamily="34" charset="0"/>
              <a:cs typeface="Arial" panose="020B0604020202020204" pitchFamily="34" charset="0"/>
            </a:endParaRPr>
          </a:p>
        </p:txBody>
      </p:sp>
      <p:pic>
        <p:nvPicPr>
          <p:cNvPr id="4103" name="Picture 7" descr="http://graninow.ru/uploads/2011/okt/growth-small-busines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2616" y="1587961"/>
            <a:ext cx="3782645" cy="3768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1040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63" y="6322992"/>
            <a:ext cx="520655" cy="297893"/>
          </a:xfrm>
        </p:spPr>
        <p:txBody>
          <a:bodyPr/>
          <a:lstStyle/>
          <a:p>
            <a:pPr algn="ctr"/>
            <a:r>
              <a:rPr lang="ru-RU" sz="1400" b="1" dirty="0">
                <a:solidFill>
                  <a:prstClr val="black"/>
                </a:solidFill>
                <a:latin typeface="Roboto Slab" pitchFamily="2" charset="0"/>
                <a:ea typeface="Roboto Slab" pitchFamily="2" charset="0"/>
                <a:cs typeface="Arial" panose="020B0604020202020204" pitchFamily="34" charset="0"/>
              </a:rPr>
              <a:t>9</a:t>
            </a:r>
          </a:p>
        </p:txBody>
      </p:sp>
      <p:sp>
        <p:nvSpPr>
          <p:cNvPr id="3" name="Прямоугольник 2"/>
          <p:cNvSpPr/>
          <p:nvPr/>
        </p:nvSpPr>
        <p:spPr>
          <a:xfrm>
            <a:off x="62524" y="928751"/>
            <a:ext cx="11938005" cy="2003625"/>
          </a:xfrm>
          <a:prstGeom prst="rect">
            <a:avLst/>
          </a:prstGeom>
        </p:spPr>
        <p:txBody>
          <a:bodyPr wrap="square">
            <a:spAutoFit/>
          </a:bodyPr>
          <a:lstStyle/>
          <a:p>
            <a:pPr indent="540385" algn="just">
              <a:lnSpc>
                <a:spcPct val="115000"/>
              </a:lnSpc>
              <a:spcAft>
                <a:spcPts val="0"/>
              </a:spcAft>
            </a:pPr>
            <a:r>
              <a:rPr lang="ru-RU" dirty="0" smtClean="0">
                <a:latin typeface="Times New Roman"/>
                <a:ea typeface="Calibri"/>
                <a:cs typeface="Times New Roman"/>
              </a:rPr>
              <a:t>Реализация дорожной карты зависит от действия постановления Правительства Российской Федерации </a:t>
            </a:r>
            <a:r>
              <a:rPr lang="en-US" dirty="0" smtClean="0">
                <a:latin typeface="Times New Roman"/>
                <a:ea typeface="Calibri"/>
                <a:cs typeface="Times New Roman"/>
              </a:rPr>
              <a:t>                        </a:t>
            </a:r>
            <a:r>
              <a:rPr lang="ru-RU" dirty="0" smtClean="0">
                <a:latin typeface="Times New Roman"/>
                <a:ea typeface="Calibri"/>
                <a:cs typeface="Times New Roman"/>
              </a:rPr>
              <a:t>от 11 декабря 2014 г. № 1352.</a:t>
            </a:r>
          </a:p>
          <a:p>
            <a:pPr indent="540385" algn="just">
              <a:lnSpc>
                <a:spcPct val="115000"/>
              </a:lnSpc>
              <a:spcAft>
                <a:spcPts val="0"/>
              </a:spcAft>
            </a:pPr>
            <a:r>
              <a:rPr lang="ru-RU" dirty="0" smtClean="0">
                <a:latin typeface="Times New Roman"/>
                <a:ea typeface="Calibri"/>
                <a:cs typeface="Times New Roman"/>
              </a:rPr>
              <a:t>Постановление начало распространяется на Государственную компанию </a:t>
            </a:r>
            <a:r>
              <a:rPr lang="ru-RU" u="sng" dirty="0" smtClean="0">
                <a:latin typeface="Times New Roman"/>
                <a:ea typeface="Calibri"/>
                <a:cs typeface="Times New Roman"/>
              </a:rPr>
              <a:t>только 29 октября 2015 г.</a:t>
            </a:r>
          </a:p>
          <a:p>
            <a:pPr indent="540385" algn="just">
              <a:lnSpc>
                <a:spcPct val="115000"/>
              </a:lnSpc>
              <a:spcAft>
                <a:spcPts val="0"/>
              </a:spcAft>
            </a:pPr>
            <a:endParaRPr lang="ru-RU" dirty="0" smtClean="0">
              <a:latin typeface="Times New Roman"/>
              <a:ea typeface="Calibri"/>
              <a:cs typeface="Times New Roman"/>
            </a:endParaRPr>
          </a:p>
          <a:p>
            <a:pPr indent="540385" algn="just">
              <a:lnSpc>
                <a:spcPct val="115000"/>
              </a:lnSpc>
              <a:spcAft>
                <a:spcPts val="0"/>
              </a:spcAft>
            </a:pPr>
            <a:r>
              <a:rPr lang="ru-RU" dirty="0" smtClean="0">
                <a:latin typeface="Times New Roman"/>
                <a:ea typeface="Calibri"/>
                <a:cs typeface="Times New Roman"/>
              </a:rPr>
              <a:t>Соответственно до этого момента Государственная компания была </a:t>
            </a:r>
            <a:r>
              <a:rPr lang="ru-RU" b="1" dirty="0" smtClean="0">
                <a:latin typeface="Times New Roman"/>
                <a:ea typeface="Calibri"/>
                <a:cs typeface="Times New Roman"/>
              </a:rPr>
              <a:t>не вправе предоставлять преференции субъектам МСП</a:t>
            </a:r>
            <a:r>
              <a:rPr lang="ru-RU" dirty="0" smtClean="0">
                <a:latin typeface="Times New Roman"/>
                <a:ea typeface="Calibri"/>
                <a:cs typeface="Times New Roman"/>
              </a:rPr>
              <a:t> при осуществлении закупочной деятельности, в том числе:</a:t>
            </a:r>
            <a:endParaRPr lang="ru-RU" sz="1400" dirty="0">
              <a:ea typeface="Calibri"/>
              <a:cs typeface="Times New Roman"/>
            </a:endParaRPr>
          </a:p>
        </p:txBody>
      </p:sp>
      <p:sp>
        <p:nvSpPr>
          <p:cNvPr id="4" name="TextBox 3"/>
          <p:cNvSpPr txBox="1"/>
          <p:nvPr/>
        </p:nvSpPr>
        <p:spPr>
          <a:xfrm>
            <a:off x="62524" y="406400"/>
            <a:ext cx="7784123" cy="400110"/>
          </a:xfrm>
          <a:prstGeom prst="rect">
            <a:avLst/>
          </a:prstGeom>
          <a:noFill/>
        </p:spPr>
        <p:txBody>
          <a:bodyPr wrap="square" rtlCol="0">
            <a:spAutoFit/>
          </a:bodyPr>
          <a:lstStyle/>
          <a:p>
            <a:r>
              <a:rPr lang="ru-RU" sz="2000" b="1" dirty="0" smtClean="0">
                <a:latin typeface="PT Sans" panose="020B0503020203020204" pitchFamily="34" charset="-52"/>
                <a:ea typeface="Tahoma" panose="020B0604030504040204" pitchFamily="34" charset="0"/>
                <a:cs typeface="Arial" panose="020B0604020202020204" pitchFamily="34" charset="0"/>
              </a:rPr>
              <a:t>Особенности реализации </a:t>
            </a:r>
            <a:r>
              <a:rPr lang="ru-RU" sz="2000" b="1" dirty="0">
                <a:latin typeface="PT Sans" panose="020B0503020203020204" pitchFamily="34" charset="-52"/>
                <a:ea typeface="Tahoma" panose="020B0604030504040204" pitchFamily="34" charset="0"/>
                <a:cs typeface="Arial" panose="020B0604020202020204" pitchFamily="34" charset="0"/>
              </a:rPr>
              <a:t>Программы партнерства</a:t>
            </a:r>
          </a:p>
        </p:txBody>
      </p:sp>
      <p:sp>
        <p:nvSpPr>
          <p:cNvPr id="9" name="Пятиугольник 8"/>
          <p:cNvSpPr/>
          <p:nvPr/>
        </p:nvSpPr>
        <p:spPr>
          <a:xfrm>
            <a:off x="195393" y="2932377"/>
            <a:ext cx="5638799" cy="953477"/>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a:latin typeface="PT Sans" panose="020B0604020202020204" charset="-52"/>
              </a:rPr>
              <a:t>утвердить перечень товаров, работ, услуг, закупки которых осуществляются только среди субъектов МСП</a:t>
            </a:r>
          </a:p>
        </p:txBody>
      </p:sp>
      <p:sp>
        <p:nvSpPr>
          <p:cNvPr id="12" name="Блок-схема: перфолента 11"/>
          <p:cNvSpPr/>
          <p:nvPr/>
        </p:nvSpPr>
        <p:spPr>
          <a:xfrm>
            <a:off x="7713792" y="2756948"/>
            <a:ext cx="4216401" cy="119735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latin typeface="PT Sans" panose="020B0604020202020204" charset="-52"/>
              </a:rPr>
              <a:t>Проводить конкурентные процедуры, участниками которых </a:t>
            </a:r>
            <a:r>
              <a:rPr lang="ru-RU" sz="1400" b="1" dirty="0">
                <a:latin typeface="PT Sans" panose="020B0604020202020204" charset="-52"/>
              </a:rPr>
              <a:t>м</a:t>
            </a:r>
            <a:r>
              <a:rPr lang="ru-RU" sz="1400" b="1" dirty="0" smtClean="0">
                <a:latin typeface="PT Sans" panose="020B0604020202020204" charset="-52"/>
              </a:rPr>
              <a:t>огут быть только субъекты МСП и формировать пул поставщиков «Автодор»</a:t>
            </a:r>
            <a:endParaRPr lang="ru-RU" sz="1400" b="1" dirty="0">
              <a:latin typeface="PT Sans" panose="020B0604020202020204" charset="-52"/>
            </a:endParaRPr>
          </a:p>
        </p:txBody>
      </p:sp>
      <p:sp>
        <p:nvSpPr>
          <p:cNvPr id="18" name="Пятиугольник 17"/>
          <p:cNvSpPr/>
          <p:nvPr/>
        </p:nvSpPr>
        <p:spPr>
          <a:xfrm>
            <a:off x="195393" y="4036373"/>
            <a:ext cx="5724767" cy="953477"/>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r>
              <a:rPr lang="ru-RU" sz="1400" b="1" dirty="0">
                <a:latin typeface="PT Sans" panose="020B0604020202020204" charset="-52"/>
                <a:ea typeface="Calibri"/>
                <a:cs typeface="Times New Roman"/>
              </a:rPr>
              <a:t>установить требования к участникам закупочной деятельности, которые не являются субъектами МСП, по привлечению субподрядчиков и/или соисполнителей договоров из числа субъектов МСП</a:t>
            </a:r>
            <a:endParaRPr lang="ru-RU" sz="1400" b="1" dirty="0">
              <a:latin typeface="PT Sans" panose="020B0604020202020204" charset="-52"/>
            </a:endParaRPr>
          </a:p>
        </p:txBody>
      </p:sp>
      <p:sp>
        <p:nvSpPr>
          <p:cNvPr id="19" name="Пятиугольник 18"/>
          <p:cNvSpPr/>
          <p:nvPr/>
        </p:nvSpPr>
        <p:spPr>
          <a:xfrm>
            <a:off x="195392" y="5071913"/>
            <a:ext cx="5799015" cy="953477"/>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nSpc>
                <a:spcPct val="115000"/>
              </a:lnSpc>
              <a:spcAft>
                <a:spcPts val="0"/>
              </a:spcAft>
            </a:pPr>
            <a:r>
              <a:rPr lang="ru-RU" sz="1400" b="1" dirty="0">
                <a:latin typeface="PT Sans" panose="020B0604020202020204" charset="-52"/>
                <a:ea typeface="Calibri"/>
                <a:cs typeface="Times New Roman"/>
              </a:rPr>
              <a:t>предоставлять авансирование в размере тридцати процентов от суммы договора участникам Программы партнерства при проведении, закупок, участниками которых являются субъекты МСП</a:t>
            </a:r>
          </a:p>
        </p:txBody>
      </p:sp>
      <p:sp>
        <p:nvSpPr>
          <p:cNvPr id="20" name="Блок-схема: перфолента 19"/>
          <p:cNvSpPr/>
          <p:nvPr/>
        </p:nvSpPr>
        <p:spPr>
          <a:xfrm>
            <a:off x="7784129" y="3954298"/>
            <a:ext cx="4146063" cy="103554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latin typeface="PT Sans" panose="020B0604020202020204" charset="-52"/>
              </a:rPr>
              <a:t>Увеличить общий объем закупок у МСП</a:t>
            </a:r>
            <a:endParaRPr lang="ru-RU" sz="1400" b="1" dirty="0">
              <a:latin typeface="PT Sans" panose="020B0604020202020204" charset="-52"/>
            </a:endParaRPr>
          </a:p>
        </p:txBody>
      </p:sp>
      <p:sp>
        <p:nvSpPr>
          <p:cNvPr id="21" name="Блок-схема: перфолента 20"/>
          <p:cNvSpPr/>
          <p:nvPr/>
        </p:nvSpPr>
        <p:spPr>
          <a:xfrm>
            <a:off x="7713792" y="4989838"/>
            <a:ext cx="4286737" cy="1035540"/>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1400" b="1" dirty="0" smtClean="0">
                <a:latin typeface="PT Sans" panose="020B0604020202020204" charset="-52"/>
              </a:rPr>
              <a:t>Осуществлять поддержку Партнеров из числа МСП</a:t>
            </a:r>
            <a:endParaRPr lang="ru-RU" sz="1400" b="1" dirty="0">
              <a:latin typeface="PT Sans" panose="020B0604020202020204" charset="-52"/>
            </a:endParaRPr>
          </a:p>
        </p:txBody>
      </p:sp>
      <p:sp>
        <p:nvSpPr>
          <p:cNvPr id="23" name="Выноска со стрелкой вправо 22"/>
          <p:cNvSpPr/>
          <p:nvPr/>
        </p:nvSpPr>
        <p:spPr>
          <a:xfrm>
            <a:off x="5994407" y="2932377"/>
            <a:ext cx="2098432" cy="3093013"/>
          </a:xfrm>
          <a:prstGeom prst="rightArrowCallout">
            <a:avLst>
              <a:gd name="adj1" fmla="val 25000"/>
              <a:gd name="adj2" fmla="val 27607"/>
              <a:gd name="adj3" fmla="val 29906"/>
              <a:gd name="adj4" fmla="val 6497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Прямоугольник 24"/>
          <p:cNvSpPr/>
          <p:nvPr/>
        </p:nvSpPr>
        <p:spPr>
          <a:xfrm>
            <a:off x="5994407" y="4036366"/>
            <a:ext cx="1543539" cy="1169551"/>
          </a:xfrm>
          <a:prstGeom prst="rect">
            <a:avLst/>
          </a:prstGeom>
        </p:spPr>
        <p:txBody>
          <a:bodyPr wrap="square">
            <a:spAutoFit/>
          </a:bodyPr>
          <a:lstStyle/>
          <a:p>
            <a:r>
              <a:rPr lang="ru-RU" sz="1400" dirty="0"/>
              <a:t>Следовательно Государственная компания «Автодор» не могла:</a:t>
            </a:r>
          </a:p>
        </p:txBody>
      </p:sp>
    </p:spTree>
    <p:extLst>
      <p:ext uri="{BB962C8B-B14F-4D97-AF65-F5344CB8AC3E}">
        <p14:creationId xmlns:p14="http://schemas.microsoft.com/office/powerpoint/2010/main" val="31222077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Номер слайда 3"/>
          <p:cNvSpPr>
            <a:spLocks noGrp="1"/>
          </p:cNvSpPr>
          <p:nvPr>
            <p:ph type="sldNum" sz="quarter" idx="12"/>
          </p:nvPr>
        </p:nvSpPr>
        <p:spPr>
          <a:xfrm>
            <a:off x="915763" y="6322992"/>
            <a:ext cx="520655" cy="297893"/>
          </a:xfrm>
        </p:spPr>
        <p:txBody>
          <a:bodyPr/>
          <a:lstStyle/>
          <a:p>
            <a:pPr algn="ctr"/>
            <a:r>
              <a:rPr lang="ru-RU" sz="1400" b="1" dirty="0" smtClean="0">
                <a:solidFill>
                  <a:prstClr val="black"/>
                </a:solidFill>
                <a:latin typeface="Roboto Slab" pitchFamily="2" charset="0"/>
                <a:ea typeface="Roboto Slab" pitchFamily="2" charset="0"/>
                <a:cs typeface="Arial" panose="020B0604020202020204" pitchFamily="34" charset="0"/>
              </a:rPr>
              <a:t>12</a:t>
            </a:r>
            <a:endParaRPr lang="ru-RU" sz="1400" b="1" dirty="0">
              <a:solidFill>
                <a:prstClr val="black"/>
              </a:solidFill>
              <a:latin typeface="Roboto Slab" pitchFamily="2" charset="0"/>
              <a:ea typeface="Roboto Slab" pitchFamily="2" charset="0"/>
              <a:cs typeface="Arial" panose="020B0604020202020204" pitchFamily="34" charset="0"/>
            </a:endParaRPr>
          </a:p>
        </p:txBody>
      </p:sp>
      <p:sp>
        <p:nvSpPr>
          <p:cNvPr id="7" name="Прямоугольник 6"/>
          <p:cNvSpPr/>
          <p:nvPr/>
        </p:nvSpPr>
        <p:spPr>
          <a:xfrm>
            <a:off x="1" y="97663"/>
            <a:ext cx="9425355" cy="840111"/>
          </a:xfrm>
          <a:prstGeom prst="rect">
            <a:avLst/>
          </a:prstGeom>
          <a:ln>
            <a:miter lim="800000"/>
            <a:headEnd/>
            <a:tailEnd/>
          </a:ln>
        </p:spPr>
        <p:txBody>
          <a:bodyPr wrap="square" lIns="100463" tIns="50233" rIns="100463" bIns="50233" rtlCol="0">
            <a:spAutoFit/>
          </a:bodyPr>
          <a:lstStyle/>
          <a:p>
            <a:r>
              <a:rPr lang="ru-RU" sz="2400" b="1" spc="-30" dirty="0">
                <a:solidFill>
                  <a:srgbClr val="4C4544"/>
                </a:solidFill>
                <a:latin typeface="PT Sans" panose="020B0604020202020204" charset="-52"/>
                <a:ea typeface="Roboto Slab" pitchFamily="2" charset="0"/>
                <a:cs typeface="Arial" panose="020B0604020202020204" pitchFamily="34" charset="0"/>
              </a:rPr>
              <a:t>Механизм внедрения инновационных материалов в                          </a:t>
            </a:r>
            <a:endParaRPr lang="en-US" sz="2400" b="1" spc="-30" dirty="0">
              <a:solidFill>
                <a:srgbClr val="4C4544"/>
              </a:solidFill>
              <a:latin typeface="PT Sans" panose="020B0604020202020204" charset="-52"/>
              <a:ea typeface="Roboto Slab" pitchFamily="2" charset="0"/>
              <a:cs typeface="Arial" panose="020B0604020202020204" pitchFamily="34" charset="0"/>
            </a:endParaRPr>
          </a:p>
          <a:p>
            <a:r>
              <a:rPr lang="ru-RU" sz="2400" b="1" spc="-30" dirty="0" smtClean="0">
                <a:solidFill>
                  <a:srgbClr val="4C4544"/>
                </a:solidFill>
                <a:latin typeface="PT Sans" panose="020B0604020202020204" charset="-52"/>
                <a:ea typeface="Roboto Slab" pitchFamily="2" charset="0"/>
                <a:cs typeface="Arial" panose="020B0604020202020204" pitchFamily="34" charset="0"/>
              </a:rPr>
              <a:t>Государственной компании </a:t>
            </a:r>
            <a:r>
              <a:rPr lang="ru-RU" sz="2400" b="1" spc="-30" dirty="0">
                <a:solidFill>
                  <a:srgbClr val="4C4544"/>
                </a:solidFill>
                <a:latin typeface="PT Sans" panose="020B0604020202020204" charset="-52"/>
                <a:ea typeface="Roboto Slab" pitchFamily="2" charset="0"/>
                <a:cs typeface="Arial" panose="020B0604020202020204" pitchFamily="34" charset="0"/>
              </a:rPr>
              <a:t>«Автодор»</a:t>
            </a:r>
          </a:p>
        </p:txBody>
      </p:sp>
      <p:sp>
        <p:nvSpPr>
          <p:cNvPr id="8" name="Прямоугольник 7"/>
          <p:cNvSpPr/>
          <p:nvPr/>
        </p:nvSpPr>
        <p:spPr>
          <a:xfrm>
            <a:off x="104415" y="1373133"/>
            <a:ext cx="11632847" cy="2074414"/>
          </a:xfrm>
          <a:prstGeom prst="rect">
            <a:avLst/>
          </a:prstGeom>
        </p:spPr>
        <p:txBody>
          <a:bodyPr wrap="square">
            <a:spAutoFit/>
          </a:bodyPr>
          <a:lstStyle/>
          <a:p>
            <a:pPr>
              <a:lnSpc>
                <a:spcPct val="115000"/>
              </a:lnSpc>
              <a:tabLst>
                <a:tab pos="540011" algn="l"/>
              </a:tabLst>
            </a:pP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 </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совершенствование норм проектирования автомобильных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дорог</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увеличение долговечности дорожных и мостовых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конструкций</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повышения безопасности дорожного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движения</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повышение </a:t>
            </a:r>
            <a:r>
              <a:rPr lang="ru-RU" sz="1600" dirty="0" err="1">
                <a:solidFill>
                  <a:prstClr val="black"/>
                </a:solidFill>
                <a:latin typeface="PT Sans" panose="020B0503020203020204" pitchFamily="34" charset="-52"/>
                <a:ea typeface="Tahoma" panose="020B0604030504040204" pitchFamily="34" charset="0"/>
                <a:cs typeface="Arial" panose="020B0604020202020204" pitchFamily="34" charset="0"/>
              </a:rPr>
              <a:t>энергоэффективности</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автомобильных дорог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Государственной компании </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«Автодор</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экологическая безопасность автомобильных дорог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Государственной компании </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«Автодор</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разработка систем мониторинга и управления транспортными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потоками</a:t>
            </a: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системы взимания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платы</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a:p>
            <a:pPr>
              <a:lnSpc>
                <a:spcPct val="115000"/>
              </a:lnSpc>
              <a:tabLst>
                <a:tab pos="540011" algn="l"/>
              </a:tabLst>
            </a:pPr>
            <a:r>
              <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rPr>
              <a:t>- создание инновационной </a:t>
            </a:r>
            <a:r>
              <a:rPr lang="ru-RU" sz="1600" dirty="0" smtClean="0">
                <a:solidFill>
                  <a:prstClr val="black"/>
                </a:solidFill>
                <a:latin typeface="PT Sans" panose="020B0503020203020204" pitchFamily="34" charset="-52"/>
                <a:ea typeface="Tahoma" panose="020B0604030504040204" pitchFamily="34" charset="0"/>
                <a:cs typeface="Arial" panose="020B0604020202020204" pitchFamily="34" charset="0"/>
              </a:rPr>
              <a:t>инфраструктуры</a:t>
            </a:r>
            <a:endParaRPr lang="ru-RU" sz="1600" dirty="0">
              <a:solidFill>
                <a:prstClr val="black"/>
              </a:solidFill>
              <a:latin typeface="PT Sans" panose="020B0503020203020204" pitchFamily="34" charset="-52"/>
              <a:ea typeface="Tahoma" panose="020B0604030504040204" pitchFamily="34" charset="0"/>
              <a:cs typeface="Arial" panose="020B0604020202020204" pitchFamily="34" charset="0"/>
            </a:endParaRPr>
          </a:p>
        </p:txBody>
      </p:sp>
      <p:graphicFrame>
        <p:nvGraphicFramePr>
          <p:cNvPr id="15" name="Схема 14"/>
          <p:cNvGraphicFramePr/>
          <p:nvPr>
            <p:extLst>
              <p:ext uri="{D42A27DB-BD31-4B8C-83A1-F6EECF244321}">
                <p14:modId xmlns:p14="http://schemas.microsoft.com/office/powerpoint/2010/main" val="2740474763"/>
              </p:ext>
            </p:extLst>
          </p:nvPr>
        </p:nvGraphicFramePr>
        <p:xfrm>
          <a:off x="104410" y="2735385"/>
          <a:ext cx="11853143" cy="29142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04410" y="1027253"/>
            <a:ext cx="9058031" cy="369332"/>
          </a:xfrm>
          <a:prstGeom prst="rect">
            <a:avLst/>
          </a:prstGeom>
          <a:noFill/>
        </p:spPr>
        <p:txBody>
          <a:bodyPr wrap="square" rtlCol="0">
            <a:spAutoFit/>
          </a:bodyPr>
          <a:lstStyle/>
          <a:p>
            <a:pPr lvl="0">
              <a:buClr>
                <a:srgbClr val="000000"/>
              </a:buClr>
            </a:pPr>
            <a:r>
              <a:rPr lang="ru-RU" b="1" dirty="0">
                <a:solidFill>
                  <a:srgbClr val="E1561C"/>
                </a:solidFill>
                <a:latin typeface="PT Sans" panose="020B0503020203020204" pitchFamily="34" charset="-52"/>
                <a:ea typeface="Tahoma" panose="020B0604030504040204" pitchFamily="34" charset="0"/>
                <a:cs typeface="Arial" panose="020B0604020202020204" pitchFamily="34" charset="0"/>
              </a:rPr>
              <a:t>Приоритетные направления внедрения инновационных технологий :</a:t>
            </a:r>
          </a:p>
        </p:txBody>
      </p:sp>
      <p:sp>
        <p:nvSpPr>
          <p:cNvPr id="3" name="TextBox 2"/>
          <p:cNvSpPr txBox="1"/>
          <p:nvPr/>
        </p:nvSpPr>
        <p:spPr>
          <a:xfrm>
            <a:off x="104405" y="5040929"/>
            <a:ext cx="12009451" cy="1323439"/>
          </a:xfrm>
          <a:prstGeom prst="rect">
            <a:avLst/>
          </a:prstGeom>
          <a:noFill/>
        </p:spPr>
        <p:txBody>
          <a:bodyPr wrap="square" rtlCol="0">
            <a:spAutoFit/>
          </a:bodyPr>
          <a:lstStyle/>
          <a:p>
            <a:r>
              <a:rPr lang="ru-RU" sz="1600" dirty="0">
                <a:solidFill>
                  <a:prstClr val="black"/>
                </a:solidFill>
                <a:latin typeface="PT Sans" panose="020B0604020202020204" charset="-52"/>
                <a:ea typeface="Tahoma" panose="020B0604030504040204" pitchFamily="34" charset="0"/>
                <a:cs typeface="Arial" panose="020B0604020202020204" pitchFamily="34" charset="0"/>
              </a:rPr>
              <a:t>В случае, если предложение производителя материала предназначено для совершенствования производства </a:t>
            </a:r>
            <a:r>
              <a:rPr lang="ru-RU" sz="1600" dirty="0" smtClean="0">
                <a:solidFill>
                  <a:prstClr val="black"/>
                </a:solidFill>
                <a:latin typeface="PT Sans" panose="020B0604020202020204" charset="-52"/>
                <a:ea typeface="Tahoma" panose="020B0604030504040204" pitchFamily="34" charset="0"/>
                <a:cs typeface="Arial" panose="020B0604020202020204" pitchFamily="34" charset="0"/>
              </a:rPr>
              <a:t>и улучшения/повышения </a:t>
            </a:r>
            <a:r>
              <a:rPr lang="ru-RU" sz="1600" dirty="0">
                <a:solidFill>
                  <a:prstClr val="black"/>
                </a:solidFill>
                <a:latin typeface="PT Sans" panose="020B0604020202020204" charset="-52"/>
                <a:ea typeface="Tahoma" panose="020B0604030504040204" pitchFamily="34" charset="0"/>
                <a:cs typeface="Arial" panose="020B0604020202020204" pitchFamily="34" charset="0"/>
              </a:rPr>
              <a:t>качества продукции, выполнения работ, оказания услуг, а также для распространения и использования полученных в различных областях знаний результатов исследований (испытаний), измерений и разработок, то </a:t>
            </a:r>
            <a:r>
              <a:rPr lang="ru-RU" sz="1600" b="1" dirty="0">
                <a:solidFill>
                  <a:prstClr val="black"/>
                </a:solidFill>
                <a:latin typeface="PT Sans" panose="020B0604020202020204" charset="-52"/>
                <a:ea typeface="Tahoma" panose="020B0604030504040204" pitchFamily="34" charset="0"/>
                <a:cs typeface="Arial" panose="020B0604020202020204" pitchFamily="34" charset="0"/>
              </a:rPr>
              <a:t>производитель нового материала в рамках представленного предложения разрабатывает стандарт и согласовывает его с </a:t>
            </a:r>
            <a:r>
              <a:rPr lang="ru-RU" sz="1600" b="1" dirty="0" smtClean="0">
                <a:solidFill>
                  <a:prstClr val="black"/>
                </a:solidFill>
                <a:latin typeface="PT Sans" panose="020B0604020202020204" charset="-52"/>
                <a:ea typeface="Tahoma" panose="020B0604030504040204" pitchFamily="34" charset="0"/>
                <a:cs typeface="Arial" panose="020B0604020202020204" pitchFamily="34" charset="0"/>
              </a:rPr>
              <a:t>Государственной компании </a:t>
            </a:r>
            <a:r>
              <a:rPr lang="ru-RU" sz="1600" b="1" dirty="0">
                <a:solidFill>
                  <a:prstClr val="black"/>
                </a:solidFill>
                <a:latin typeface="PT Sans" panose="020B0604020202020204" charset="-52"/>
                <a:ea typeface="Tahoma" panose="020B0604030504040204" pitchFamily="34" charset="0"/>
                <a:cs typeface="Arial" panose="020B0604020202020204" pitchFamily="34" charset="0"/>
              </a:rPr>
              <a:t>«Автодор» </a:t>
            </a:r>
          </a:p>
        </p:txBody>
      </p:sp>
    </p:spTree>
    <p:extLst>
      <p:ext uri="{BB962C8B-B14F-4D97-AF65-F5344CB8AC3E}">
        <p14:creationId xmlns:p14="http://schemas.microsoft.com/office/powerpoint/2010/main" val="252206829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fnJkcx7HxUGM8hwJWP7uSw"/>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5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4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6137</TotalTime>
  <Words>2170</Words>
  <Application>Microsoft Office PowerPoint</Application>
  <PresentationFormat>Произвольный</PresentationFormat>
  <Paragraphs>154</Paragraphs>
  <Slides>13</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3</vt:i4>
      </vt:variant>
      <vt:variant>
        <vt:lpstr>Заголовки слайдов</vt:lpstr>
      </vt:variant>
      <vt:variant>
        <vt:i4>13</vt:i4>
      </vt:variant>
    </vt:vector>
  </HeadingPairs>
  <TitlesOfParts>
    <vt:vector size="24" baseType="lpstr">
      <vt:lpstr>Arial</vt:lpstr>
      <vt:lpstr>PT Sans</vt:lpstr>
      <vt:lpstr>Calibri Light</vt:lpstr>
      <vt:lpstr>Tahoma</vt:lpstr>
      <vt:lpstr>Calibri</vt:lpstr>
      <vt:lpstr>Roboto Slab</vt:lpstr>
      <vt:lpstr>Wingdings</vt:lpstr>
      <vt:lpstr>Times New Roman</vt:lpstr>
      <vt:lpstr>Тема Office</vt:lpstr>
      <vt:lpstr>5_Тема Office</vt:lpstr>
      <vt:lpstr>4_Тема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Игорь Полонский</dc:creator>
  <cp:lastModifiedBy>Егорова Алла Сергеевна</cp:lastModifiedBy>
  <cp:revision>381</cp:revision>
  <cp:lastPrinted>2016-02-29T18:04:28Z</cp:lastPrinted>
  <dcterms:created xsi:type="dcterms:W3CDTF">2015-02-25T17:55:24Z</dcterms:created>
  <dcterms:modified xsi:type="dcterms:W3CDTF">2016-03-02T11:15:01Z</dcterms:modified>
</cp:coreProperties>
</file>